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283"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9" r:id="rId44"/>
    <p:sldId id="300" r:id="rId45"/>
  </p:sldIdLst>
  <p:sldSz cx="12192000" cy="6858000"/>
  <p:notesSz cx="6858000" cy="9144000"/>
  <p:embeddedFontLst>
    <p:embeddedFont>
      <p:font typeface="맑은 고딕" panose="020B0503020000020004" pitchFamily="34" charset="-127"/>
      <p:regular r:id="rId47"/>
      <p:bold r:id="rId48"/>
    </p:embeddedFont>
    <p:embeddedFont>
      <p:font typeface="Roboto Mono"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6CB19-C3F8-4FF2-9677-07FF8BAE79DF}">
  <a:tblStyle styleId="{9B76CB19-C3F8-4FF2-9677-07FF8BAE7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47CC18-D041-46CF-BEC9-F74469AD5D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9"/>
    <p:restoredTop sz="94638"/>
  </p:normalViewPr>
  <p:slideViewPr>
    <p:cSldViewPr snapToGrid="0">
      <p:cViewPr varScale="1">
        <p:scale>
          <a:sx n="128" d="100"/>
          <a:sy n="128" d="100"/>
        </p:scale>
        <p:origin x="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06659ecdb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606659ecdb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06659ecdb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6659ecdb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606659ecdb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06659ecdb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6659ecdb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606659ecdb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606659ecdb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06659ecdb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06659ecdb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06659ecdb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06659ecdb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3606659ecdb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606659ecdb_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06659ecdb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06659ecdb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06659ecdb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06659ecdb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606659ecdb_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06659ecdb_3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06659ecdb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3606659ecdb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06659ecdb_3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06659ecdb_3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606659ecdb_3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3606659ecdb_3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06659ecdb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606659ecdb_3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606659ecdb_3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6659ecdb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606659ecdb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3606659ecdb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06659ecd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606659ecd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606659ecd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06659ecd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3606659ecd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606659ecd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06659ecd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06659ecd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606659ecd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06659ecd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606659ecd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606659ecd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06659ecd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06659ecd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06659ecdb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06659ecd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3606659ecd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606659ecd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06659ecd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B961D13-AD81-F3BF-6E98-BF7CB2746F49}"/>
            </a:ext>
          </a:extLst>
        </p:cNvPr>
        <p:cNvGrpSpPr/>
        <p:nvPr/>
      </p:nvGrpSpPr>
      <p:grpSpPr>
        <a:xfrm>
          <a:off x="0" y="0"/>
          <a:ext cx="0" cy="0"/>
          <a:chOff x="0" y="0"/>
          <a:chExt cx="0" cy="0"/>
        </a:xfrm>
      </p:grpSpPr>
      <p:sp>
        <p:nvSpPr>
          <p:cNvPr id="396" name="Google Shape;396;g3606659ecdb_0_91:notes">
            <a:extLst>
              <a:ext uri="{FF2B5EF4-FFF2-40B4-BE49-F238E27FC236}">
                <a16:creationId xmlns:a16="http://schemas.microsoft.com/office/drawing/2014/main" id="{EA8E2487-CBD1-9D34-2FDD-66F39DC0F2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a:extLst>
              <a:ext uri="{FF2B5EF4-FFF2-40B4-BE49-F238E27FC236}">
                <a16:creationId xmlns:a16="http://schemas.microsoft.com/office/drawing/2014/main" id="{59BAE627-9693-EE9E-7FC1-6ED5713A74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a:extLst>
              <a:ext uri="{FF2B5EF4-FFF2-40B4-BE49-F238E27FC236}">
                <a16:creationId xmlns:a16="http://schemas.microsoft.com/office/drawing/2014/main" id="{44537DEC-E564-598E-2B2B-2305A3A06D3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1931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606659ecd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3606659ecdb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606659ecdb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06659ecdb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606659ecdb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06659ecdb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06659ec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06659ecd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606659ecd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606659ecdb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606659ecdb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606659ecdb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06659ecd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606659ecd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606659ecd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06659ecdb_3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06659ecdb_3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06659ecdb_3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606659ecdb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606659ecdb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3606659ecdb_3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06659ecdb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06659ecdb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606659ecdb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659ecdb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606659ecdb_2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06659ecdb_2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606659ecdb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3606659ecdb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606659ecdb_2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606659ecdb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606659ecdb_2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3606659ecdb_2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606659ecdb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3606659ecdb_2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606659ecdb_2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06659ecdb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606659ecdb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606659ecdb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06659ecdb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606659ecdb_2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06659ecdb_2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06659ecdb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3606659ecdb_2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606659ecdb_2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606659ecdb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606659ecdb_3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3606659ecdb_3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06659ecdb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606659ecdb_3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유저 친화적 UI, 게임 사운드, 배팅 시스템 추가</a:t>
            </a:r>
            <a:endParaRPr/>
          </a:p>
        </p:txBody>
      </p:sp>
      <p:sp>
        <p:nvSpPr>
          <p:cNvPr id="613" name="Google Shape;613;g3606659ecdb_3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06659ecdb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3606659ecdb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606659ecdb_3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06659ecdb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06659ecdb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06659ecdb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659ec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606659ec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606659ec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06659ecdb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606659ecdb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606659ecdb_2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06659ecdb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606659ecdb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606659ecdb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06659ec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606659ecdb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606659ecdb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oftware-engineering-sutda/seotda_src.git"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github.com/software-engineering-sutda/seotda_src.git"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3556000" y="5576093"/>
            <a:ext cx="7162800" cy="900099"/>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2025.06.10</a:t>
            </a:r>
            <a:endParaRPr/>
          </a:p>
          <a:p>
            <a:pPr marL="0" marR="0" lvl="0" indent="0" algn="r" rtl="0">
              <a:lnSpc>
                <a:spcPct val="150000"/>
              </a:lnSpc>
              <a:spcBef>
                <a:spcPts val="32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B989035 이성진 |  |  |</a:t>
            </a:r>
            <a:br>
              <a:rPr lang="en-US" sz="1600" b="0" i="0" u="none" strike="noStrike" cap="none">
                <a:solidFill>
                  <a:srgbClr val="213D68"/>
                </a:solidFill>
                <a:latin typeface="Malgun Gothic"/>
                <a:ea typeface="Malgun Gothic"/>
                <a:cs typeface="Malgun Gothic"/>
                <a:sym typeface="Malgun Gothic"/>
              </a:rPr>
            </a:br>
            <a:endParaRPr sz="1600" b="0" i="0" u="none" strike="noStrike" cap="none">
              <a:solidFill>
                <a:srgbClr val="213D68"/>
              </a:solidFill>
              <a:latin typeface="Malgun Gothic"/>
              <a:ea typeface="Malgun Gothic"/>
              <a:cs typeface="Malgun Gothic"/>
              <a:sym typeface="Malgun Gothic"/>
            </a:endParaRPr>
          </a:p>
        </p:txBody>
      </p:sp>
      <p:pic>
        <p:nvPicPr>
          <p:cNvPr id="90" name="Google Shape;90;p13"/>
          <p:cNvPicPr preferRelativeResize="0"/>
          <p:nvPr/>
        </p:nvPicPr>
        <p:blipFill rotWithShape="1">
          <a:blip r:embed="rId3">
            <a:alphaModFix/>
          </a:blip>
          <a:srcRect/>
          <a:stretch/>
        </p:blipFill>
        <p:spPr>
          <a:xfrm>
            <a:off x="10855798" y="5657392"/>
            <a:ext cx="753534" cy="737501"/>
          </a:xfrm>
          <a:prstGeom prst="rect">
            <a:avLst/>
          </a:prstGeom>
          <a:noFill/>
          <a:ln>
            <a:noFill/>
          </a:ln>
        </p:spPr>
      </p:pic>
      <p:sp>
        <p:nvSpPr>
          <p:cNvPr id="91" name="Google Shape;91;p13"/>
          <p:cNvSpPr/>
          <p:nvPr/>
        </p:nvSpPr>
        <p:spPr>
          <a:xfrm>
            <a:off x="1426471" y="1401864"/>
            <a:ext cx="9550400" cy="2540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2" name="Google Shape;92;p13"/>
          <p:cNvSpPr/>
          <p:nvPr/>
        </p:nvSpPr>
        <p:spPr>
          <a:xfrm>
            <a:off x="1426471" y="3987800"/>
            <a:ext cx="9550400" cy="508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3" name="Google Shape;93;p13"/>
          <p:cNvSpPr txBox="1"/>
          <p:nvPr/>
        </p:nvSpPr>
        <p:spPr>
          <a:xfrm>
            <a:off x="929559" y="1780307"/>
            <a:ext cx="10544225" cy="206030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6667" b="1" i="0" u="none" strike="noStrike" cap="none">
                <a:solidFill>
                  <a:srgbClr val="213D68"/>
                </a:solidFill>
                <a:latin typeface="Malgun Gothic"/>
                <a:ea typeface="Malgun Gothic"/>
                <a:cs typeface="Malgun Gothic"/>
                <a:sym typeface="Malgun Gothic"/>
              </a:rPr>
              <a:t>SW-Engineering</a:t>
            </a:r>
            <a:endParaRPr/>
          </a:p>
          <a:p>
            <a:pPr marL="0" marR="0" lvl="0" indent="0" algn="ctr" rtl="0">
              <a:lnSpc>
                <a:spcPct val="150000"/>
              </a:lnSpc>
              <a:spcBef>
                <a:spcPts val="0"/>
              </a:spcBef>
              <a:spcAft>
                <a:spcPts val="0"/>
              </a:spcAft>
              <a:buNone/>
            </a:pPr>
            <a:r>
              <a:rPr lang="en-US" sz="2133" b="0" i="0" u="none" strike="noStrike" cap="none">
                <a:solidFill>
                  <a:srgbClr val="213D68"/>
                </a:solidFill>
                <a:latin typeface="Malgun Gothic"/>
                <a:ea typeface="Malgun Gothic"/>
                <a:cs typeface="Malgun Gothic"/>
                <a:sym typeface="Malgun Gothic"/>
              </a:rPr>
              <a:t>‘Seotda’ Game Project</a:t>
            </a:r>
            <a:endParaRPr sz="2133" b="0" i="0" u="none" strike="noStrike" cap="none">
              <a:solidFill>
                <a:srgbClr val="213D68"/>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12" name="Google Shape;212;p2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13" name="Google Shape;213;p2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14" name="Google Shape;214;p2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15" name="Google Shape;215;p22"/>
          <p:cNvSpPr txBox="1"/>
          <p:nvPr/>
        </p:nvSpPr>
        <p:spPr>
          <a:xfrm>
            <a:off x="787400" y="1951850"/>
            <a:ext cx="103107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US" sz="1700" b="1" dirty="0"/>
              <a:t>1.  Game start &amp; users</a:t>
            </a:r>
            <a:endParaRPr sz="1700" b="1" dirty="0"/>
          </a:p>
          <a:p>
            <a:pPr marL="0" lvl="0" indent="0" algn="l" rtl="0">
              <a:spcBef>
                <a:spcPts val="0"/>
              </a:spcBef>
              <a:spcAft>
                <a:spcPts val="0"/>
              </a:spcAft>
              <a:buNone/>
            </a:pPr>
            <a:endParaRPr sz="1700" b="1" dirty="0"/>
          </a:p>
          <a:p>
            <a:pPr marL="457200" lvl="0" indent="-336550" algn="l" rtl="0">
              <a:spcBef>
                <a:spcPts val="0"/>
              </a:spcBef>
              <a:spcAft>
                <a:spcPts val="0"/>
              </a:spcAft>
              <a:buSzPts val="1700"/>
              <a:buChar char="●"/>
            </a:pPr>
            <a:r>
              <a:rPr lang="en-US" sz="1700" dirty="0">
                <a:solidFill>
                  <a:schemeClr val="dk1"/>
                </a:solidFill>
              </a:rPr>
              <a:t>Multiple players can play the game in a single room, with a maximum limit of 4 players per room.</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The host can create a room to play the </a:t>
            </a:r>
            <a:r>
              <a:rPr lang="en-US" sz="1700" dirty="0" err="1">
                <a:solidFill>
                  <a:schemeClr val="dk1"/>
                </a:solidFill>
              </a:rPr>
              <a:t>Seotda</a:t>
            </a:r>
            <a:r>
              <a:rPr lang="en-US" sz="1700" dirty="0">
                <a:solidFill>
                  <a:schemeClr val="dk1"/>
                </a:solidFill>
              </a:rPr>
              <a:t> game (a unique </a:t>
            </a:r>
            <a:r>
              <a:rPr lang="en-US" sz="1700" dirty="0" err="1">
                <a:solidFill>
                  <a:srgbClr val="188038"/>
                </a:solidFill>
              </a:rPr>
              <a:t>room_id</a:t>
            </a:r>
            <a:r>
              <a:rPr lang="en-US" sz="1700" dirty="0">
                <a:solidFill>
                  <a:schemeClr val="dk1"/>
                </a:solidFill>
              </a:rPr>
              <a:t> will be generated).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Players can join the game by entering the </a:t>
            </a:r>
            <a:r>
              <a:rPr lang="en-US" sz="1700" dirty="0" err="1">
                <a:solidFill>
                  <a:srgbClr val="188038"/>
                </a:solidFill>
              </a:rPr>
              <a:t>room_id</a:t>
            </a:r>
            <a:r>
              <a:rPr lang="en-US" sz="1700" dirty="0">
                <a:solidFill>
                  <a:schemeClr val="dk1"/>
                </a:solidFill>
              </a:rPr>
              <a:t> shared by the host.</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Before the game starts, players can click the "Ready" button to indicate they are prepared.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Once all players are in the ready state, the host can start the game by pressing the "Start" button.</a:t>
            </a:r>
            <a:endParaRPr sz="1700" b="1" dirty="0"/>
          </a:p>
        </p:txBody>
      </p:sp>
      <p:sp>
        <p:nvSpPr>
          <p:cNvPr id="216" name="Google Shape;216;p22"/>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Functional Requirement specifications</a:t>
            </a:r>
            <a:endParaRPr sz="3700" b="1" dirty="0">
              <a:solidFill>
                <a:srgbClr val="213D68"/>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23" name="Google Shape;223;p2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24" name="Google Shape;224;p2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25" name="Google Shape;225;p23"/>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
        <p:nvSpPr>
          <p:cNvPr id="226" name="Google Shape;226;p2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27" name="Google Shape;227;p23"/>
          <p:cNvSpPr txBox="1"/>
          <p:nvPr/>
        </p:nvSpPr>
        <p:spPr>
          <a:xfrm>
            <a:off x="787320" y="1967150"/>
            <a:ext cx="10310700"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2. Card Distribution and Checking the rank</a:t>
            </a:r>
            <a:endParaRPr sz="1700" b="1" dirty="0"/>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When the game starts, the deck is initialized and shuffled into a random order.</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Then, each player is dealt two cards one at a time from the top of the shuffled deck, completing their hand with two cards.</a:t>
            </a:r>
            <a:endParaRPr sz="17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34" name="Google Shape;234;p2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35" name="Google Shape;235;p2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36" name="Google Shape;236;p2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37" name="Google Shape;237;p24"/>
          <p:cNvSpPr txBox="1"/>
          <p:nvPr/>
        </p:nvSpPr>
        <p:spPr>
          <a:xfrm>
            <a:off x="787400" y="1951850"/>
            <a:ext cx="10310700" cy="47112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dirty="0">
                <a:solidFill>
                  <a:schemeClr val="dk1"/>
                </a:solidFill>
              </a:rPr>
              <a:t>3. Score Calculation and Winner Determination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player's score is calculated based on the hand rankings.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If a hand with a special rule appears, the score is adjusted or a rematch is declared according to the rule defined in the hand ranking.</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 the event of a tie, only the tied players will participate in a separate rematch.</a:t>
            </a:r>
            <a:br>
              <a:rPr lang="en-US" sz="1700" dirty="0">
                <a:solidFill>
                  <a:schemeClr val="dk1"/>
                </a:solidFill>
              </a:rPr>
            </a:br>
            <a:endParaRPr sz="1700" dirty="0">
              <a:solidFill>
                <a:schemeClr val="dk1"/>
              </a:solidFill>
            </a:endParaRPr>
          </a:p>
          <a:p>
            <a:pPr marL="457200" indent="-336550">
              <a:lnSpc>
                <a:spcPct val="115000"/>
              </a:lnSpc>
              <a:buClr>
                <a:schemeClr val="dk1"/>
              </a:buClr>
              <a:buSzPts val="1700"/>
              <a:buFont typeface="Arial"/>
              <a:buChar char="●"/>
            </a:pPr>
            <a:r>
              <a:rPr lang="en" altLang="ko-KR" sz="1700" dirty="0"/>
              <a:t>The player who reaches the most victories first across 10 rounds becomes the final winner, and the game ends at that point.</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After the game ends, if all players agree to a rematch, a new game can be started.</a:t>
            </a:r>
            <a:endParaRPr sz="1700"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38" name="Google Shape;238;p24"/>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45" name="Google Shape;245;p2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46" name="Google Shape;246;p2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47" name="Google Shape;247;p2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48" name="Google Shape;248;p25"/>
          <p:cNvSpPr txBox="1"/>
          <p:nvPr/>
        </p:nvSpPr>
        <p:spPr>
          <a:xfrm>
            <a:off x="787400" y="1951850"/>
            <a:ext cx="10310700" cy="41234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4. Game Records and Storage</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result (date, winner, hand, and stakes) is stored in the database and can be viewed at any time on the user's profile page.</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5. Game Conclusion and Statistics Display</a:t>
            </a:r>
            <a:endParaRPr sz="1700" b="1"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sz="1700" dirty="0">
                <a:solidFill>
                  <a:schemeClr val="dk1"/>
                </a:solidFill>
              </a:rPr>
              <a:t>After a certain number of games, overall statistics (such as win rate by player, most frequent winning hand, etc.) are displayed</a:t>
            </a:r>
            <a:r>
              <a:rPr lang="en-US" sz="1100" dirty="0">
                <a:solidFill>
                  <a:schemeClr val="dk1"/>
                </a:solidFill>
              </a:rPr>
              <a:t>.</a:t>
            </a:r>
            <a:endParaRPr sz="1100" dirty="0">
              <a:solidFill>
                <a:schemeClr val="dk1"/>
              </a:solidFill>
            </a:endParaRPr>
          </a:p>
          <a:p>
            <a:pPr marL="0" lvl="0" indent="0" algn="l" rtl="0">
              <a:lnSpc>
                <a:spcPct val="115000"/>
              </a:lnSpc>
              <a:spcBef>
                <a:spcPts val="1200"/>
              </a:spcBef>
              <a:spcAft>
                <a:spcPts val="0"/>
              </a:spcAft>
              <a:buNone/>
            </a:pPr>
            <a:endParaRPr sz="1700" dirty="0">
              <a:solidFill>
                <a:schemeClr val="dk1"/>
              </a:solidFill>
            </a:endParaRPr>
          </a:p>
          <a:p>
            <a:pPr marL="457200" lvl="0" indent="0" algn="l" rtl="0">
              <a:lnSpc>
                <a:spcPct val="115000"/>
              </a:lnSpc>
              <a:spcBef>
                <a:spcPts val="1200"/>
              </a:spcBef>
              <a:spcAft>
                <a:spcPts val="0"/>
              </a:spcAft>
              <a:buNone/>
            </a:pPr>
            <a:endParaRPr sz="1700" b="1"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49" name="Google Shape;249;p25"/>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56" name="Google Shape;256;p2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57" name="Google Shape;257;p2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58" name="Google Shape;258;p26"/>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Non-Functional Requirement</a:t>
            </a:r>
            <a:endParaRPr sz="3600" b="1" dirty="0">
              <a:solidFill>
                <a:srgbClr val="213D68"/>
              </a:solidFill>
              <a:latin typeface="Malgun Gothic"/>
              <a:ea typeface="Malgun Gothic"/>
              <a:cs typeface="Malgun Gothic"/>
              <a:sym typeface="Malgun Gothic"/>
            </a:endParaRPr>
          </a:p>
        </p:txBody>
      </p:sp>
      <p:sp>
        <p:nvSpPr>
          <p:cNvPr id="259" name="Google Shape;259;p2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60" name="Google Shape;260;p26"/>
          <p:cNvSpPr txBox="1"/>
          <p:nvPr/>
        </p:nvSpPr>
        <p:spPr>
          <a:xfrm>
            <a:off x="787400" y="1951850"/>
            <a:ext cx="10310700" cy="27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a:solidFill>
                  <a:schemeClr val="dk1"/>
                </a:solidFill>
              </a:rPr>
              <a:t>Client Non-Functional Requirements :</a:t>
            </a:r>
            <a:endParaRPr sz="1700" b="1">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a:solidFill>
                  <a:schemeClr val="dk1"/>
                </a:solidFill>
              </a:rPr>
              <a:t>The UI needs to be designed.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Sound effects should be added to the game.</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game results must be monitored.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It should be possible to start a new game.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67" name="Google Shape;267;p2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68" name="Google Shape;268;p2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69" name="Google Shape;269;p2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70" name="Google Shape;270;p27"/>
          <p:cNvSpPr txBox="1"/>
          <p:nvPr/>
        </p:nvSpPr>
        <p:spPr>
          <a:xfrm>
            <a:off x="787400" y="1951850"/>
            <a:ext cx="10310700" cy="30531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1. Performance</a:t>
            </a:r>
            <a:endParaRPr sz="1700" b="1" dirty="0">
              <a:solidFill>
                <a:schemeClr val="dk1"/>
              </a:solidFill>
            </a:endParaRPr>
          </a:p>
          <a:p>
            <a:pPr marL="457200" indent="-336550">
              <a:lnSpc>
                <a:spcPct val="115000"/>
              </a:lnSpc>
              <a:spcBef>
                <a:spcPts val="1800"/>
              </a:spcBef>
              <a:buClr>
                <a:schemeClr val="dk1"/>
              </a:buClr>
              <a:buSzPts val="1700"/>
              <a:buFont typeface="Arial"/>
              <a:buChar char="●"/>
            </a:pPr>
            <a:r>
              <a:rPr lang="en" altLang="ko-KR" sz="1700" dirty="0"/>
              <a:t>The server must be able to reliably handle up to 50 simultaneous game rooms, each with a maximum of 4 players.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Core game operations such as card shuffling, hand distribution, score calculation, and hand evaluation must be completed within one second during gameplay.</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Retrieving game records and statistics from the database should respond without delay.</a:t>
            </a:r>
            <a:endParaRPr sz="1700" dirty="0">
              <a:solidFill>
                <a:schemeClr val="dk1"/>
              </a:solidFill>
            </a:endParaRPr>
          </a:p>
        </p:txBody>
      </p:sp>
      <p:sp>
        <p:nvSpPr>
          <p:cNvPr id="271" name="Google Shape;271;p27"/>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78" name="Google Shape;278;p2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79" name="Google Shape;279;p2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80" name="Google Shape;280;p2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81" name="Google Shape;281;p28"/>
          <p:cNvSpPr txBox="1"/>
          <p:nvPr/>
        </p:nvSpPr>
        <p:spPr>
          <a:xfrm>
            <a:off x="787400" y="1951850"/>
            <a:ext cx="10310700" cy="45455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2. Reliability &amp; Robustness</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system must preserve or properly recover the game state in the event of network disruptions or server errors.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process of ending the game and saving results must be guaranteed to avoid data loss or errors.</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3. Scalability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Although initially designed for 4-player rooms, the system must be flexibly designed to support additional rooms or features (e.g., AI players, ranking systems) in the future.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system should allow for modification and addition of hand rankings.</a:t>
            </a:r>
            <a:endParaRPr sz="1700" dirty="0">
              <a:solidFill>
                <a:schemeClr val="dk1"/>
              </a:solidFill>
            </a:endParaRPr>
          </a:p>
          <a:p>
            <a:pPr marL="0" lvl="0" indent="0" algn="l" rtl="0">
              <a:lnSpc>
                <a:spcPct val="115000"/>
              </a:lnSpc>
              <a:spcBef>
                <a:spcPts val="1800"/>
              </a:spcBef>
              <a:spcAft>
                <a:spcPts val="400"/>
              </a:spcAft>
              <a:buNone/>
            </a:pPr>
            <a:endParaRPr sz="1700" dirty="0">
              <a:solidFill>
                <a:schemeClr val="dk1"/>
              </a:solidFill>
            </a:endParaRPr>
          </a:p>
        </p:txBody>
      </p:sp>
      <p:sp>
        <p:nvSpPr>
          <p:cNvPr id="282" name="Google Shape;282;p28"/>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89" name="Google Shape;289;p2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90" name="Google Shape;290;p2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91" name="Google Shape;291;p2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92" name="Google Shape;292;p29"/>
          <p:cNvSpPr txBox="1"/>
          <p:nvPr/>
        </p:nvSpPr>
        <p:spPr>
          <a:xfrm>
            <a:off x="787400" y="1951850"/>
            <a:ext cx="10310700" cy="33539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4. Ease of Use</a:t>
            </a: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user interface should be intuitive and clearly explain the game rules, progress, and win conditions.</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Processes such as player readiness, game start, game end, and replay selection must proceed intuitively and without confusion.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Key game events—such as card distribution, hand announcement, and winner declaration—should include sound effects to help users intuitively recognize what is happening.</a:t>
            </a:r>
            <a:endParaRPr sz="1700" dirty="0">
              <a:solidFill>
                <a:schemeClr val="dk1"/>
              </a:solidFill>
            </a:endParaRPr>
          </a:p>
        </p:txBody>
      </p:sp>
      <p:sp>
        <p:nvSpPr>
          <p:cNvPr id="293" name="Google Shape;293;p29"/>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00" name="Google Shape;300;p3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01" name="Google Shape;301;p3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02" name="Google Shape;302;p3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03" name="Google Shape;303;p30"/>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5. Security</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Players’ personal information, game records, and statistical data must be securely managed to prevent unauthorized access or leakage.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Unique </a:t>
            </a:r>
            <a:r>
              <a:rPr lang="en-US" sz="1700" dirty="0" err="1">
                <a:solidFill>
                  <a:srgbClr val="188038"/>
                </a:solidFill>
                <a:latin typeface="Roboto Mono"/>
                <a:ea typeface="Roboto Mono"/>
                <a:cs typeface="Roboto Mono"/>
                <a:sym typeface="Roboto Mono"/>
              </a:rPr>
              <a:t>room_id</a:t>
            </a:r>
            <a:r>
              <a:rPr lang="en-US" sz="1700" dirty="0" err="1">
                <a:solidFill>
                  <a:schemeClr val="dk1"/>
                </a:solidFill>
              </a:rPr>
              <a:t>s</a:t>
            </a:r>
            <a:r>
              <a:rPr lang="en-US" sz="1700" dirty="0">
                <a:solidFill>
                  <a:schemeClr val="dk1"/>
                </a:solidFill>
              </a:rPr>
              <a:t> must be securely generated and managed to prevent unauthorized or tampered access from outside.</a:t>
            </a:r>
            <a:endParaRPr sz="1700" dirty="0">
              <a:solidFill>
                <a:schemeClr val="dk1"/>
              </a:solidFill>
            </a:endParaRPr>
          </a:p>
        </p:txBody>
      </p:sp>
      <p:sp>
        <p:nvSpPr>
          <p:cNvPr id="304" name="Google Shape;304;p30"/>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11" name="Google Shape;311;p3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12" name="Google Shape;312;p3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13" name="Google Shape;313;p3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14" name="Google Shape;314;p31"/>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6. Modifiability &amp; Good Documentation</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Game rules, hand rankings, and special rules should be modularized within the system to allow for easy modification and expansion.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source code and system architecture must be well-documented to facilitate easy maintenance by developers.</a:t>
            </a:r>
            <a:endParaRPr sz="1700" dirty="0">
              <a:solidFill>
                <a:schemeClr val="dk1"/>
              </a:solidFill>
            </a:endParaRPr>
          </a:p>
        </p:txBody>
      </p:sp>
      <p:sp>
        <p:nvSpPr>
          <p:cNvPr id="315" name="Google Shape;315;p3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00" name="Google Shape;100;p14"/>
          <p:cNvSpPr txBox="1"/>
          <p:nvPr/>
        </p:nvSpPr>
        <p:spPr>
          <a:xfrm>
            <a:off x="10294747" y="487046"/>
            <a:ext cx="1329987" cy="297129"/>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b="0" i="0" u="none" strike="noStrike" cap="none">
                <a:solidFill>
                  <a:srgbClr val="213E68"/>
                </a:solidFill>
                <a:latin typeface="Malgun Gothic"/>
                <a:ea typeface="Malgun Gothic"/>
                <a:cs typeface="Malgun Gothic"/>
                <a:sym typeface="Malgun Gothic"/>
              </a:rPr>
              <a:t>Hongik University</a:t>
            </a:r>
            <a:endParaRPr/>
          </a:p>
        </p:txBody>
      </p:sp>
      <p:sp>
        <p:nvSpPr>
          <p:cNvPr id="101" name="Google Shape;101;p14"/>
          <p:cNvSpPr/>
          <p:nvPr/>
        </p:nvSpPr>
        <p:spPr>
          <a:xfrm>
            <a:off x="1048492" y="3530600"/>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102" name="Google Shape;102;p14"/>
          <p:cNvSpPr txBox="1"/>
          <p:nvPr/>
        </p:nvSpPr>
        <p:spPr>
          <a:xfrm>
            <a:off x="1111056" y="3530600"/>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i="0" u="none" strike="noStrike" cap="none">
                <a:solidFill>
                  <a:srgbClr val="213D68"/>
                </a:solidFill>
                <a:latin typeface="Malgun Gothic"/>
                <a:ea typeface="Malgun Gothic"/>
                <a:cs typeface="Malgun Gothic"/>
                <a:sym typeface="Malgun Gothic"/>
              </a:rPr>
              <a:t>2</a:t>
            </a:r>
            <a:endParaRPr sz="2133" b="1">
              <a:solidFill>
                <a:srgbClr val="213D68"/>
              </a:solidFill>
              <a:latin typeface="Malgun Gothic"/>
              <a:ea typeface="Malgun Gothic"/>
              <a:cs typeface="Malgun Gothic"/>
              <a:sym typeface="Malgun Gothic"/>
            </a:endParaRPr>
          </a:p>
        </p:txBody>
      </p:sp>
      <p:sp>
        <p:nvSpPr>
          <p:cNvPr id="103" name="Google Shape;103;p14"/>
          <p:cNvSpPr/>
          <p:nvPr/>
        </p:nvSpPr>
        <p:spPr>
          <a:xfrm>
            <a:off x="1048492" y="431754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4" name="Google Shape;104;p14"/>
          <p:cNvSpPr txBox="1"/>
          <p:nvPr/>
        </p:nvSpPr>
        <p:spPr>
          <a:xfrm>
            <a:off x="1111056" y="431754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3</a:t>
            </a:r>
            <a:endParaRPr sz="2133" b="1">
              <a:solidFill>
                <a:srgbClr val="213D68"/>
              </a:solidFill>
              <a:latin typeface="Malgun Gothic"/>
              <a:ea typeface="Malgun Gothic"/>
              <a:cs typeface="Malgun Gothic"/>
              <a:sym typeface="Malgun Gothic"/>
            </a:endParaRPr>
          </a:p>
        </p:txBody>
      </p:sp>
      <p:sp>
        <p:nvSpPr>
          <p:cNvPr id="105" name="Google Shape;105;p14"/>
          <p:cNvSpPr txBox="1"/>
          <p:nvPr/>
        </p:nvSpPr>
        <p:spPr>
          <a:xfrm>
            <a:off x="1517456" y="3576299"/>
            <a:ext cx="317542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Definition of Requirement</a:t>
            </a:r>
            <a:endParaRPr sz="1867" b="1">
              <a:solidFill>
                <a:srgbClr val="213D68"/>
              </a:solidFill>
              <a:latin typeface="Malgun Gothic"/>
              <a:ea typeface="Malgun Gothic"/>
              <a:cs typeface="Malgun Gothic"/>
              <a:sym typeface="Malgun Gothic"/>
            </a:endParaRPr>
          </a:p>
        </p:txBody>
      </p:sp>
      <p:sp>
        <p:nvSpPr>
          <p:cNvPr id="106" name="Google Shape;106;p14"/>
          <p:cNvSpPr txBox="1"/>
          <p:nvPr/>
        </p:nvSpPr>
        <p:spPr>
          <a:xfrm>
            <a:off x="1518537" y="4375135"/>
            <a:ext cx="110959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Analysis</a:t>
            </a:r>
            <a:endParaRPr sz="1867" b="1">
              <a:solidFill>
                <a:srgbClr val="213D68"/>
              </a:solidFill>
              <a:latin typeface="Malgun Gothic"/>
              <a:ea typeface="Malgun Gothic"/>
              <a:cs typeface="Malgun Gothic"/>
              <a:sym typeface="Malgun Gothic"/>
            </a:endParaRPr>
          </a:p>
        </p:txBody>
      </p:sp>
      <p:sp>
        <p:nvSpPr>
          <p:cNvPr id="107" name="Google Shape;107;p14"/>
          <p:cNvSpPr txBox="1"/>
          <p:nvPr/>
        </p:nvSpPr>
        <p:spPr>
          <a:xfrm>
            <a:off x="1041061" y="981422"/>
            <a:ext cx="10061787" cy="97712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a:solidFill>
                  <a:srgbClr val="213D68"/>
                </a:solidFill>
                <a:latin typeface="Malgun Gothic"/>
                <a:ea typeface="Malgun Gothic"/>
                <a:cs typeface="Malgun Gothic"/>
                <a:sym typeface="Malgun Gothic"/>
              </a:rPr>
              <a:t>CONTENTS OF TABLE</a:t>
            </a:r>
            <a:endParaRPr sz="4400">
              <a:solidFill>
                <a:srgbClr val="213D68"/>
              </a:solidFill>
              <a:latin typeface="Malgun Gothic"/>
              <a:ea typeface="Malgun Gothic"/>
              <a:cs typeface="Malgun Gothic"/>
              <a:sym typeface="Malgun Gothic"/>
            </a:endParaRPr>
          </a:p>
        </p:txBody>
      </p:sp>
      <p:sp>
        <p:nvSpPr>
          <p:cNvPr id="108" name="Google Shape;108;p14"/>
          <p:cNvSpPr/>
          <p:nvPr/>
        </p:nvSpPr>
        <p:spPr>
          <a:xfrm>
            <a:off x="1048492" y="274157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9" name="Google Shape;109;p14"/>
          <p:cNvSpPr txBox="1"/>
          <p:nvPr/>
        </p:nvSpPr>
        <p:spPr>
          <a:xfrm>
            <a:off x="1111056" y="274157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1</a:t>
            </a:r>
            <a:endParaRPr sz="2133" b="1">
              <a:solidFill>
                <a:srgbClr val="213D68"/>
              </a:solidFill>
              <a:latin typeface="Malgun Gothic"/>
              <a:ea typeface="Malgun Gothic"/>
              <a:cs typeface="Malgun Gothic"/>
              <a:sym typeface="Malgun Gothic"/>
            </a:endParaRPr>
          </a:p>
        </p:txBody>
      </p:sp>
      <p:cxnSp>
        <p:nvCxnSpPr>
          <p:cNvPr id="110" name="Google Shape;110;p14"/>
          <p:cNvCxnSpPr/>
          <p:nvPr/>
        </p:nvCxnSpPr>
        <p:spPr>
          <a:xfrm>
            <a:off x="1048492" y="3339288"/>
            <a:ext cx="4641108" cy="11888"/>
          </a:xfrm>
          <a:prstGeom prst="straightConnector1">
            <a:avLst/>
          </a:prstGeom>
          <a:noFill/>
          <a:ln w="12700" cap="flat" cmpd="sng">
            <a:solidFill>
              <a:srgbClr val="213D68"/>
            </a:solidFill>
            <a:prstDash val="solid"/>
            <a:miter lim="800000"/>
            <a:headEnd type="none" w="sm" len="sm"/>
            <a:tailEnd type="none" w="sm" len="sm"/>
          </a:ln>
        </p:spPr>
      </p:cxnSp>
      <p:sp>
        <p:nvSpPr>
          <p:cNvPr id="111" name="Google Shape;111;p14"/>
          <p:cNvSpPr txBox="1"/>
          <p:nvPr/>
        </p:nvSpPr>
        <p:spPr>
          <a:xfrm>
            <a:off x="1517455" y="2787275"/>
            <a:ext cx="208422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Domain Analysis</a:t>
            </a:r>
            <a:endParaRPr sz="1867" b="1">
              <a:solidFill>
                <a:srgbClr val="213D68"/>
              </a:solidFill>
              <a:latin typeface="Malgun Gothic"/>
              <a:ea typeface="Malgun Gothic"/>
              <a:cs typeface="Malgun Gothic"/>
              <a:sym typeface="Malgun Gothic"/>
            </a:endParaRPr>
          </a:p>
        </p:txBody>
      </p:sp>
      <p:sp>
        <p:nvSpPr>
          <p:cNvPr id="112" name="Google Shape;112;p14"/>
          <p:cNvSpPr/>
          <p:nvPr/>
        </p:nvSpPr>
        <p:spPr>
          <a:xfrm>
            <a:off x="1047411" y="5173743"/>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3" name="Google Shape;113;p14"/>
          <p:cNvSpPr txBox="1"/>
          <p:nvPr/>
        </p:nvSpPr>
        <p:spPr>
          <a:xfrm>
            <a:off x="1109975" y="5173743"/>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4</a:t>
            </a:r>
            <a:endParaRPr sz="2133" b="1">
              <a:solidFill>
                <a:srgbClr val="213D68"/>
              </a:solidFill>
              <a:latin typeface="Malgun Gothic"/>
              <a:ea typeface="Malgun Gothic"/>
              <a:cs typeface="Malgun Gothic"/>
              <a:sym typeface="Malgun Gothic"/>
            </a:endParaRPr>
          </a:p>
        </p:txBody>
      </p:sp>
      <p:sp>
        <p:nvSpPr>
          <p:cNvPr id="114" name="Google Shape;114;p14"/>
          <p:cNvSpPr txBox="1"/>
          <p:nvPr/>
        </p:nvSpPr>
        <p:spPr>
          <a:xfrm>
            <a:off x="1517456" y="5231329"/>
            <a:ext cx="96532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Design</a:t>
            </a:r>
            <a:endParaRPr sz="1867" b="1">
              <a:solidFill>
                <a:srgbClr val="213D68"/>
              </a:solidFill>
              <a:latin typeface="Malgun Gothic"/>
              <a:ea typeface="Malgun Gothic"/>
              <a:cs typeface="Malgun Gothic"/>
              <a:sym typeface="Malgun Gothic"/>
            </a:endParaRPr>
          </a:p>
        </p:txBody>
      </p:sp>
      <p:sp>
        <p:nvSpPr>
          <p:cNvPr id="115" name="Google Shape;115;p14"/>
          <p:cNvSpPr/>
          <p:nvPr/>
        </p:nvSpPr>
        <p:spPr>
          <a:xfrm>
            <a:off x="6289319" y="354248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6" name="Google Shape;116;p14"/>
          <p:cNvSpPr txBox="1"/>
          <p:nvPr/>
        </p:nvSpPr>
        <p:spPr>
          <a:xfrm>
            <a:off x="6351882" y="354248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6</a:t>
            </a:r>
            <a:endParaRPr sz="2133" b="1">
              <a:solidFill>
                <a:srgbClr val="213D68"/>
              </a:solidFill>
              <a:latin typeface="Malgun Gothic"/>
              <a:ea typeface="Malgun Gothic"/>
              <a:cs typeface="Malgun Gothic"/>
              <a:sym typeface="Malgun Gothic"/>
            </a:endParaRPr>
          </a:p>
        </p:txBody>
      </p:sp>
      <p:sp>
        <p:nvSpPr>
          <p:cNvPr id="117" name="Google Shape;117;p14"/>
          <p:cNvSpPr/>
          <p:nvPr/>
        </p:nvSpPr>
        <p:spPr>
          <a:xfrm>
            <a:off x="6289319" y="432943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8" name="Google Shape;118;p14"/>
          <p:cNvSpPr txBox="1"/>
          <p:nvPr/>
        </p:nvSpPr>
        <p:spPr>
          <a:xfrm>
            <a:off x="6351882" y="432943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7</a:t>
            </a:r>
            <a:endParaRPr sz="2133" b="1">
              <a:solidFill>
                <a:srgbClr val="213D68"/>
              </a:solidFill>
              <a:latin typeface="Malgun Gothic"/>
              <a:ea typeface="Malgun Gothic"/>
              <a:cs typeface="Malgun Gothic"/>
              <a:sym typeface="Malgun Gothic"/>
            </a:endParaRPr>
          </a:p>
        </p:txBody>
      </p:sp>
      <p:sp>
        <p:nvSpPr>
          <p:cNvPr id="119" name="Google Shape;119;p14"/>
          <p:cNvSpPr txBox="1"/>
          <p:nvPr/>
        </p:nvSpPr>
        <p:spPr>
          <a:xfrm>
            <a:off x="6760761" y="2797650"/>
            <a:ext cx="199926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Implementation</a:t>
            </a:r>
            <a:endParaRPr sz="1867" b="1">
              <a:solidFill>
                <a:srgbClr val="213D68"/>
              </a:solidFill>
              <a:latin typeface="Malgun Gothic"/>
              <a:ea typeface="Malgun Gothic"/>
              <a:cs typeface="Malgun Gothic"/>
              <a:sym typeface="Malgun Gothic"/>
            </a:endParaRPr>
          </a:p>
        </p:txBody>
      </p:sp>
      <p:sp>
        <p:nvSpPr>
          <p:cNvPr id="120" name="Google Shape;120;p14"/>
          <p:cNvSpPr txBox="1"/>
          <p:nvPr/>
        </p:nvSpPr>
        <p:spPr>
          <a:xfrm>
            <a:off x="6758282" y="3567921"/>
            <a:ext cx="1232327"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dirty="0">
                <a:solidFill>
                  <a:srgbClr val="213D68"/>
                </a:solidFill>
                <a:latin typeface="Malgun Gothic"/>
                <a:ea typeface="Malgun Gothic"/>
                <a:cs typeface="Malgun Gothic"/>
                <a:sym typeface="Malgun Gothic"/>
              </a:rPr>
              <a:t>Testing</a:t>
            </a:r>
            <a:endParaRPr sz="1867" b="1" dirty="0">
              <a:solidFill>
                <a:srgbClr val="213D68"/>
              </a:solidFill>
              <a:latin typeface="Malgun Gothic"/>
              <a:ea typeface="Malgun Gothic"/>
              <a:cs typeface="Malgun Gothic"/>
              <a:sym typeface="Malgun Gothic"/>
            </a:endParaRPr>
          </a:p>
        </p:txBody>
      </p:sp>
      <p:sp>
        <p:nvSpPr>
          <p:cNvPr id="121" name="Google Shape;121;p14"/>
          <p:cNvSpPr/>
          <p:nvPr/>
        </p:nvSpPr>
        <p:spPr>
          <a:xfrm>
            <a:off x="6289319" y="2753464"/>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22" name="Google Shape;122;p14"/>
          <p:cNvSpPr txBox="1"/>
          <p:nvPr/>
        </p:nvSpPr>
        <p:spPr>
          <a:xfrm>
            <a:off x="6351882" y="2753464"/>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5</a:t>
            </a:r>
            <a:endParaRPr sz="2133" b="1">
              <a:solidFill>
                <a:srgbClr val="213D68"/>
              </a:solidFill>
              <a:latin typeface="Malgun Gothic"/>
              <a:ea typeface="Malgun Gothic"/>
              <a:cs typeface="Malgun Gothic"/>
              <a:sym typeface="Malgun Gothic"/>
            </a:endParaRPr>
          </a:p>
        </p:txBody>
      </p:sp>
      <p:sp>
        <p:nvSpPr>
          <p:cNvPr id="123" name="Google Shape;123;p14"/>
          <p:cNvSpPr txBox="1"/>
          <p:nvPr/>
        </p:nvSpPr>
        <p:spPr>
          <a:xfrm>
            <a:off x="6824326" y="4386795"/>
            <a:ext cx="1431802"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Conclusion</a:t>
            </a:r>
            <a:endParaRPr sz="1867" b="1">
              <a:solidFill>
                <a:srgbClr val="213D68"/>
              </a:solidFill>
              <a:latin typeface="Malgun Gothic"/>
              <a:ea typeface="Malgun Gothic"/>
              <a:cs typeface="Malgun Gothic"/>
              <a:sym typeface="Malgun Gothic"/>
            </a:endParaRPr>
          </a:p>
        </p:txBody>
      </p:sp>
      <p:cxnSp>
        <p:nvCxnSpPr>
          <p:cNvPr id="124" name="Google Shape;124;p14"/>
          <p:cNvCxnSpPr/>
          <p:nvPr/>
        </p:nvCxnSpPr>
        <p:spPr>
          <a:xfrm>
            <a:off x="1041061" y="4140558"/>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5" name="Google Shape;125;p14"/>
          <p:cNvCxnSpPr/>
          <p:nvPr/>
        </p:nvCxnSpPr>
        <p:spPr>
          <a:xfrm>
            <a:off x="1029109" y="4946637"/>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6" name="Google Shape;126;p14"/>
          <p:cNvCxnSpPr/>
          <p:nvPr/>
        </p:nvCxnSpPr>
        <p:spPr>
          <a:xfrm>
            <a:off x="6289319" y="3351176"/>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7" name="Google Shape;127;p14"/>
          <p:cNvCxnSpPr/>
          <p:nvPr/>
        </p:nvCxnSpPr>
        <p:spPr>
          <a:xfrm>
            <a:off x="6289319" y="4140558"/>
            <a:ext cx="4641108" cy="11888"/>
          </a:xfrm>
          <a:prstGeom prst="straightConnector1">
            <a:avLst/>
          </a:prstGeom>
          <a:noFill/>
          <a:ln w="12700" cap="flat" cmpd="sng">
            <a:solidFill>
              <a:srgbClr val="213D68"/>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22" name="Google Shape;322;p3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23" name="Google Shape;323;p3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24" name="Google Shape;324;p3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a System Architecture</a:t>
            </a:r>
            <a:endParaRPr sz="3600" b="1">
              <a:solidFill>
                <a:srgbClr val="213D68"/>
              </a:solidFill>
              <a:latin typeface="Malgun Gothic"/>
              <a:ea typeface="Malgun Gothic"/>
              <a:cs typeface="Malgun Gothic"/>
              <a:sym typeface="Malgun Gothic"/>
            </a:endParaRPr>
          </a:p>
        </p:txBody>
      </p:sp>
      <p:sp>
        <p:nvSpPr>
          <p:cNvPr id="325" name="Google Shape;325;p3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26" name="Google Shape;326;p32"/>
          <p:cNvSpPr txBox="1"/>
          <p:nvPr/>
        </p:nvSpPr>
        <p:spPr>
          <a:xfrm>
            <a:off x="787400" y="2166150"/>
            <a:ext cx="10310700" cy="154193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rPr>
              <a:t>Programming Language : </a:t>
            </a:r>
            <a:r>
              <a:rPr lang="en-US" sz="1700" dirty="0">
                <a:solidFill>
                  <a:schemeClr val="dk1"/>
                </a:solidFill>
              </a:rPr>
              <a:t>Python(Backend), JavaScript(Frontend)</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Framework : </a:t>
            </a:r>
            <a:r>
              <a:rPr lang="en-US" sz="1700" dirty="0">
                <a:solidFill>
                  <a:schemeClr val="dk1"/>
                </a:solidFill>
              </a:rPr>
              <a:t>Fast Api(server), React(web)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DB : </a:t>
            </a:r>
            <a:r>
              <a:rPr lang="en-US" sz="1700" dirty="0">
                <a:solidFill>
                  <a:schemeClr val="dk1"/>
                </a:solidFill>
              </a:rPr>
              <a:t>MariaDB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Networking Layer: </a:t>
            </a:r>
            <a:r>
              <a:rPr lang="en-US" sz="1700" dirty="0">
                <a:solidFill>
                  <a:schemeClr val="dk1"/>
                </a:solidFill>
              </a:rPr>
              <a:t>WebSocket, Rest API</a:t>
            </a:r>
            <a:endParaRPr sz="1700" dirty="0">
              <a:solidFill>
                <a:schemeClr val="dk1"/>
              </a:solidFill>
            </a:endParaRPr>
          </a:p>
        </p:txBody>
      </p:sp>
      <p:sp>
        <p:nvSpPr>
          <p:cNvPr id="327" name="Google Shape;327;p32"/>
          <p:cNvSpPr txBox="1"/>
          <p:nvPr/>
        </p:nvSpPr>
        <p:spPr>
          <a:xfrm>
            <a:off x="787400" y="4306675"/>
            <a:ext cx="10559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rPr>
              <a:t>Frontend</a:t>
            </a:r>
            <a:r>
              <a:rPr lang="en-US" sz="1700" dirty="0">
                <a:solidFill>
                  <a:schemeClr val="dk1"/>
                </a:solidFill>
              </a:rPr>
              <a:t> uses </a:t>
            </a:r>
            <a:r>
              <a:rPr lang="en-US" sz="1700" b="1" dirty="0">
                <a:solidFill>
                  <a:schemeClr val="dk1"/>
                </a:solidFill>
              </a:rPr>
              <a:t>REST API</a:t>
            </a:r>
            <a:r>
              <a:rPr lang="en-US" sz="1700" dirty="0">
                <a:solidFill>
                  <a:schemeClr val="dk1"/>
                </a:solidFill>
              </a:rPr>
              <a:t> to load and save core game data from the database (users, rooms, games).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Backend</a:t>
            </a:r>
            <a:r>
              <a:rPr lang="en-US" sz="1700" dirty="0">
                <a:solidFill>
                  <a:schemeClr val="dk1"/>
                </a:solidFill>
              </a:rPr>
              <a:t> handles game logic via Game Room Manager, determining winners and saving results.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WebSocket</a:t>
            </a:r>
            <a:r>
              <a:rPr lang="en-US" sz="1700" dirty="0">
                <a:solidFill>
                  <a:schemeClr val="dk1"/>
                </a:solidFill>
              </a:rPr>
              <a:t> enables real-time, event-driven gameplay communication (card dealing, turns).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MariaDB</a:t>
            </a:r>
            <a:r>
              <a:rPr lang="en-US" sz="1700" dirty="0">
                <a:solidFill>
                  <a:schemeClr val="dk1"/>
                </a:solidFill>
              </a:rPr>
              <a:t> stores all persistent game data securely.</a:t>
            </a:r>
            <a:endParaRPr sz="1700" dirty="0">
              <a:solidFill>
                <a:schemeClr val="dk1"/>
              </a:solidFill>
            </a:endParaRPr>
          </a:p>
        </p:txBody>
      </p:sp>
      <p:sp>
        <p:nvSpPr>
          <p:cNvPr id="328" name="Google Shape;328;p32"/>
          <p:cNvSpPr/>
          <p:nvPr/>
        </p:nvSpPr>
        <p:spPr>
          <a:xfrm>
            <a:off x="4917050" y="3630313"/>
            <a:ext cx="2051400" cy="561300"/>
          </a:xfrm>
          <a:prstGeom prst="downArrow">
            <a:avLst>
              <a:gd name="adj1" fmla="val 50000"/>
              <a:gd name="adj2" fmla="val 50000"/>
            </a:avLst>
          </a:prstGeom>
          <a:solidFill>
            <a:srgbClr val="213D68"/>
          </a:solidFill>
          <a:ln w="9525" cap="flat" cmpd="sng">
            <a:solidFill>
              <a:srgbClr val="213E6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35" name="Google Shape;335;p3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36" name="Google Shape;336;p3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37" name="Google Shape;337;p3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38" name="Google Shape;338;p3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39" name="Google Shape;339;p33"/>
          <p:cNvSpPr txBox="1"/>
          <p:nvPr/>
        </p:nvSpPr>
        <p:spPr>
          <a:xfrm>
            <a:off x="787400" y="1951850"/>
            <a:ext cx="103107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Lobby Screen</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Users can create a new room or join an existing one using a unique </a:t>
            </a:r>
            <a:r>
              <a:rPr lang="en-US" sz="1700">
                <a:solidFill>
                  <a:srgbClr val="188038"/>
                </a:solidFill>
                <a:latin typeface="Roboto Mono"/>
                <a:ea typeface="Roboto Mono"/>
                <a:cs typeface="Roboto Mono"/>
                <a:sym typeface="Roboto Mono"/>
              </a:rPr>
              <a:t>room_id</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list of available rooms should be displayed with room name, current players, and game status.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room must clearly indicate the </a:t>
            </a:r>
            <a:r>
              <a:rPr lang="en-US" sz="1700" b="1">
                <a:solidFill>
                  <a:schemeClr val="dk1"/>
                </a:solidFill>
              </a:rPr>
              <a:t>maximum capacity (4 players)</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toggle button for </a:t>
            </a:r>
            <a:r>
              <a:rPr lang="en-US" sz="1700" b="1">
                <a:solidFill>
                  <a:schemeClr val="dk1"/>
                </a:solidFill>
              </a:rPr>
              <a:t>Sound On/Off</a:t>
            </a:r>
            <a:r>
              <a:rPr lang="en-US" sz="1700">
                <a:solidFill>
                  <a:schemeClr val="dk1"/>
                </a:solidFill>
              </a:rPr>
              <a:t> should be available.</a:t>
            </a:r>
            <a:endParaRPr sz="17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46" name="Google Shape;346;p3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47" name="Google Shape;347;p3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48" name="Google Shape;348;p3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49" name="Google Shape;349;p3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50" name="Google Shape;350;p34"/>
          <p:cNvSpPr txBox="1"/>
          <p:nvPr/>
        </p:nvSpPr>
        <p:spPr>
          <a:xfrm>
            <a:off x="787400" y="1951850"/>
            <a:ext cx="10310700" cy="24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Ready Screen (Pre-Game)</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Upon entering a room, a list of players and their </a:t>
            </a:r>
            <a:r>
              <a:rPr lang="en-US" sz="1700" b="1">
                <a:solidFill>
                  <a:schemeClr val="dk1"/>
                </a:solidFill>
              </a:rPr>
              <a:t>ready status (Ready / Not Ready)</a:t>
            </a:r>
            <a:r>
              <a:rPr lang="en-US" sz="1700">
                <a:solidFill>
                  <a:schemeClr val="dk1"/>
                </a:solidFill>
              </a:rPr>
              <a:t> should be shown.</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player can click a </a:t>
            </a:r>
            <a:r>
              <a:rPr lang="en-US" sz="1700" b="1">
                <a:solidFill>
                  <a:schemeClr val="dk1"/>
                </a:solidFill>
              </a:rPr>
              <a:t>"Ready" button</a:t>
            </a:r>
            <a:r>
              <a:rPr lang="en-US" sz="1700">
                <a:solidFill>
                  <a:schemeClr val="dk1"/>
                </a:solidFill>
              </a:rPr>
              <a:t> to mark themselves as prepared.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host can click the </a:t>
            </a:r>
            <a:r>
              <a:rPr lang="en-US" sz="1700" b="1">
                <a:solidFill>
                  <a:schemeClr val="dk1"/>
                </a:solidFill>
              </a:rPr>
              <a:t>"Start" button</a:t>
            </a:r>
            <a:r>
              <a:rPr lang="en-US" sz="1700">
                <a:solidFill>
                  <a:schemeClr val="dk1"/>
                </a:solidFill>
              </a:rPr>
              <a:t> only when all players are marked as Ready.</a:t>
            </a:r>
            <a:endParaRPr sz="17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57" name="Google Shape;357;p3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58" name="Google Shape;358;p3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59" name="Google Shape;359;p3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60" name="Google Shape;360;p3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61" name="Google Shape;361;p35"/>
          <p:cNvSpPr txBox="1"/>
          <p:nvPr/>
        </p:nvSpPr>
        <p:spPr>
          <a:xfrm>
            <a:off x="787400" y="1951850"/>
            <a:ext cx="10310700" cy="2323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In-Game Screen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Display each player's </a:t>
            </a:r>
            <a:r>
              <a:rPr lang="en-US" sz="1700" b="1" dirty="0">
                <a:solidFill>
                  <a:schemeClr val="dk1"/>
                </a:solidFill>
              </a:rPr>
              <a:t>nickname</a:t>
            </a:r>
            <a:r>
              <a:rPr lang="en-US" sz="1700" dirty="0">
                <a:solidFill>
                  <a:schemeClr val="dk1"/>
                </a:solidFill>
              </a:rPr>
              <a:t> and </a:t>
            </a:r>
            <a:r>
              <a:rPr lang="en-US" sz="1700" b="1" dirty="0">
                <a:solidFill>
                  <a:schemeClr val="dk1"/>
                </a:solidFill>
              </a:rPr>
              <a:t>two cards</a:t>
            </a:r>
            <a:r>
              <a:rPr lang="en-US" sz="1700" dirty="0">
                <a:solidFill>
                  <a:schemeClr val="dk1"/>
                </a:solidFill>
              </a:rPr>
              <a:t> dealt.</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 player's own cards are visible only to themselves; other players’ cards appear hidden.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At the end of each round, show </a:t>
            </a:r>
            <a:r>
              <a:rPr lang="en-US" sz="1700" b="1" dirty="0">
                <a:solidFill>
                  <a:schemeClr val="dk1"/>
                </a:solidFill>
              </a:rPr>
              <a:t>hand rankings (</a:t>
            </a:r>
            <a:r>
              <a:rPr lang="en-US" sz="1700" b="1" dirty="0" err="1">
                <a:solidFill>
                  <a:schemeClr val="dk1"/>
                </a:solidFill>
              </a:rPr>
              <a:t>족보</a:t>
            </a:r>
            <a:r>
              <a:rPr lang="en-US" sz="1700" b="1" dirty="0">
                <a:solidFill>
                  <a:schemeClr val="dk1"/>
                </a:solidFill>
              </a:rPr>
              <a:t>)</a:t>
            </a:r>
            <a:r>
              <a:rPr lang="en-US" sz="1700" dirty="0">
                <a:solidFill>
                  <a:schemeClr val="dk1"/>
                </a:solidFill>
              </a:rPr>
              <a:t> and </a:t>
            </a:r>
            <a:r>
              <a:rPr lang="en-US" sz="1700" b="1" dirty="0">
                <a:solidFill>
                  <a:schemeClr val="dk1"/>
                </a:solidFill>
              </a:rPr>
              <a:t>score results</a:t>
            </a:r>
            <a:r>
              <a:rPr lang="en-US" sz="1700" dirty="0">
                <a:solidFill>
                  <a:schemeClr val="dk1"/>
                </a:solidFill>
              </a:rPr>
              <a:t> clearly</a:t>
            </a:r>
            <a:endParaRPr sz="1700"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68" name="Google Shape;368;p3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69" name="Google Shape;369;p3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70" name="Google Shape;370;p3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71" name="Google Shape;371;p3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72" name="Google Shape;372;p36"/>
          <p:cNvSpPr txBox="1"/>
          <p:nvPr/>
        </p:nvSpPr>
        <p:spPr>
          <a:xfrm>
            <a:off x="787400" y="1951850"/>
            <a:ext cx="10310700" cy="3526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Results &amp; Statistics</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Show overall game results including:</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Final winner, Win count per player, Final scores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Provide a summary of previous game logs:</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Round-by-round hand rankings, Round winners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Include a </a:t>
            </a:r>
            <a:r>
              <a:rPr lang="en-US" sz="1700" b="1" dirty="0">
                <a:solidFill>
                  <a:schemeClr val="dk1"/>
                </a:solidFill>
              </a:rPr>
              <a:t>"Rematch Request" button</a:t>
            </a:r>
            <a:r>
              <a:rPr lang="en-US" sz="1700" dirty="0">
                <a:solidFill>
                  <a:schemeClr val="dk1"/>
                </a:solidFill>
              </a:rPr>
              <a:t> with visible agreement status from all players.</a:t>
            </a:r>
            <a:endParaRPr sz="17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79" name="Google Shape;379;p3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80" name="Google Shape;380;p3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81" name="Google Shape;381;p3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82" name="Google Shape;382;p3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83" name="Google Shape;383;p37"/>
          <p:cNvSpPr txBox="1"/>
          <p:nvPr/>
        </p:nvSpPr>
        <p:spPr>
          <a:xfrm>
            <a:off x="787400" y="1951850"/>
            <a:ext cx="103107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User Profile / My Page</a:t>
            </a:r>
            <a:endParaRPr sz="1700" b="1">
              <a:solidFill>
                <a:schemeClr val="dk1"/>
              </a:solidFill>
            </a:endParaRPr>
          </a:p>
          <a:p>
            <a:pPr marL="0" lvl="0" indent="0" algn="l" rtl="0">
              <a:lnSpc>
                <a:spcPct val="115000"/>
              </a:lnSpc>
              <a:spcBef>
                <a:spcPts val="1200"/>
              </a:spcBef>
              <a:spcAft>
                <a:spcPts val="0"/>
              </a:spcAft>
              <a:buNone/>
            </a:pPr>
            <a:r>
              <a:rPr lang="en-US" sz="1700">
                <a:solidFill>
                  <a:schemeClr val="dk1"/>
                </a:solidFill>
              </a:rPr>
              <a:t>Users can access personal game statistics on the main screen or in “My Page”:</a:t>
            </a:r>
            <a:endParaRPr sz="170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Total games played &amp; wins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Win rate = (wins / total games)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Most frequent winning hand (족보)</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Recent game history (last 5 games)</a:t>
            </a:r>
            <a:endParaRPr sz="17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90" name="Google Shape;390;p3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91" name="Google Shape;391;p3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92" name="Google Shape;392;p3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393" name="Google Shape;393;p3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94" name="Google Shape;394;p38"/>
          <p:cNvSpPr txBox="1"/>
          <p:nvPr/>
        </p:nvSpPr>
        <p:spPr>
          <a:xfrm>
            <a:off x="787400" y="1951850"/>
            <a:ext cx="10310700" cy="39489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User Management</a:t>
            </a:r>
          </a:p>
          <a:p>
            <a:pPr marL="457200" indent="-336550">
              <a:lnSpc>
                <a:spcPct val="115000"/>
              </a:lnSpc>
              <a:spcBef>
                <a:spcPts val="1200"/>
              </a:spcBef>
              <a:buClr>
                <a:schemeClr val="dk1"/>
              </a:buClr>
              <a:buSzPts val="1700"/>
              <a:buFont typeface="Arial"/>
              <a:buChar char="●"/>
            </a:pPr>
            <a:r>
              <a:rPr lang="en" altLang="ko-KR" sz="1700" dirty="0"/>
              <a:t>Each user must have a unique ID and a non-duplicate nickname (username), which can be used as an identifier during login and gameplay participation.</a:t>
            </a:r>
          </a:p>
          <a:p>
            <a:pPr marL="457200" indent="-336550">
              <a:lnSpc>
                <a:spcPct val="115000"/>
              </a:lnSpc>
              <a:spcBef>
                <a:spcPts val="1200"/>
              </a:spcBef>
              <a:buClr>
                <a:schemeClr val="dk1"/>
              </a:buClr>
              <a:buSzPts val="1700"/>
              <a:buFont typeface="Arial"/>
              <a:buChar char="●"/>
            </a:pPr>
            <a:r>
              <a:rPr lang="en" altLang="ko-KR" sz="1700" dirty="0"/>
              <a:t>User information should be usable for game statistics, record lookup, and win rate calculations.</a:t>
            </a:r>
            <a:br>
              <a:rPr lang="en-US" sz="1700" b="1" dirty="0">
                <a:solidFill>
                  <a:schemeClr val="dk1"/>
                </a:solidFill>
              </a:rPr>
            </a:br>
            <a:endParaRPr lang="en-US" sz="1700" b="1" dirty="0">
              <a:solidFill>
                <a:schemeClr val="dk1"/>
              </a:solidFill>
            </a:endParaRPr>
          </a:p>
          <a:p>
            <a:r>
              <a:rPr lang="en" altLang="ko-KR" sz="1700" b="1" dirty="0"/>
              <a:t>Room Management</a:t>
            </a:r>
            <a:endParaRPr lang="en" altLang="ko-KR" sz="1700" dirty="0"/>
          </a:p>
          <a:p>
            <a:pPr marL="457200" indent="-336550">
              <a:lnSpc>
                <a:spcPct val="115000"/>
              </a:lnSpc>
              <a:spcBef>
                <a:spcPts val="1200"/>
              </a:spcBef>
              <a:buClr>
                <a:schemeClr val="dk1"/>
              </a:buClr>
              <a:buSzPts val="1700"/>
              <a:buFont typeface="Arial"/>
              <a:buChar char="●"/>
            </a:pPr>
            <a:r>
              <a:rPr lang="en" altLang="ko-KR" sz="1700" dirty="0"/>
              <a:t>Every room must have a unique ID, and its status must be categorized as either waiting, playing, or deleted.</a:t>
            </a:r>
          </a:p>
          <a:p>
            <a:pPr marL="457200" indent="-336550">
              <a:lnSpc>
                <a:spcPct val="115000"/>
              </a:lnSpc>
              <a:spcBef>
                <a:spcPts val="1200"/>
              </a:spcBef>
              <a:buClr>
                <a:schemeClr val="dk1"/>
              </a:buClr>
              <a:buSzPts val="1700"/>
              <a:buFont typeface="Arial"/>
              <a:buChar char="●"/>
            </a:pPr>
            <a:r>
              <a:rPr lang="en" altLang="ko-KR" sz="1700" dirty="0"/>
              <a:t>The room’s creation time should be recorded in the </a:t>
            </a:r>
            <a:r>
              <a:rPr lang="en" altLang="ko-KR" sz="1700" dirty="0" err="1"/>
              <a:t>created_at</a:t>
            </a:r>
            <a:r>
              <a:rPr lang="en" altLang="ko-KR" sz="1700" dirty="0"/>
              <a:t> field, and each room must allow up to 4 players.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p:cNvSpPr txBox="1"/>
          <p:nvPr/>
        </p:nvSpPr>
        <p:spPr>
          <a:xfrm>
            <a:off x="787320" y="2666225"/>
            <a:ext cx="10310700" cy="21762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must have a unique ID and must be identifiable by the </a:t>
            </a:r>
            <a:r>
              <a:rPr lang="en-US" sz="1700" dirty="0" err="1">
                <a:solidFill>
                  <a:schemeClr val="dk1"/>
                </a:solidFill>
              </a:rPr>
              <a:t>room_id</a:t>
            </a:r>
            <a:r>
              <a:rPr lang="en-US" sz="1700" dirty="0">
                <a:solidFill>
                  <a:schemeClr val="dk1"/>
                </a:solidFill>
              </a:rPr>
              <a:t> indicating in which room the game was played.</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start and end times of the game must be accurately recorded in the </a:t>
            </a:r>
            <a:r>
              <a:rPr lang="en-US" sz="1700" dirty="0" err="1">
                <a:solidFill>
                  <a:schemeClr val="dk1"/>
                </a:solidFill>
              </a:rPr>
              <a:t>start_tm</a:t>
            </a:r>
            <a:r>
              <a:rPr lang="en-US" sz="1700" dirty="0">
                <a:solidFill>
                  <a:schemeClr val="dk1"/>
                </a:solidFill>
              </a:rPr>
              <a:t> and </a:t>
            </a:r>
            <a:r>
              <a:rPr lang="en-US" sz="1700" dirty="0" err="1">
                <a:solidFill>
                  <a:schemeClr val="dk1"/>
                </a:solidFill>
              </a:rPr>
              <a:t>end_tm</a:t>
            </a:r>
            <a:r>
              <a:rPr lang="en-US" sz="1700" dirty="0">
                <a:solidFill>
                  <a:schemeClr val="dk1"/>
                </a:solidFill>
              </a:rPr>
              <a:t> fields, respectively.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E8952F0-EAD6-23C5-02D5-9F2E4B26CFF0}"/>
            </a:ext>
          </a:extLst>
        </p:cNvPr>
        <p:cNvGrpSpPr/>
        <p:nvPr/>
      </p:nvGrpSpPr>
      <p:grpSpPr>
        <a:xfrm>
          <a:off x="0" y="0"/>
          <a:ext cx="0" cy="0"/>
          <a:chOff x="0" y="0"/>
          <a:chExt cx="0" cy="0"/>
        </a:xfrm>
      </p:grpSpPr>
      <p:pic>
        <p:nvPicPr>
          <p:cNvPr id="400" name="Google Shape;400;p39">
            <a:extLst>
              <a:ext uri="{FF2B5EF4-FFF2-40B4-BE49-F238E27FC236}">
                <a16:creationId xmlns:a16="http://schemas.microsoft.com/office/drawing/2014/main" id="{EF0C4F46-CD95-5565-2CB2-C52ADD678A74}"/>
              </a:ext>
            </a:extLst>
          </p:cNvPr>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a:extLst>
              <a:ext uri="{FF2B5EF4-FFF2-40B4-BE49-F238E27FC236}">
                <a16:creationId xmlns:a16="http://schemas.microsoft.com/office/drawing/2014/main" id="{AE0F890D-671D-D109-5634-486AFE68A214}"/>
              </a:ext>
            </a:extLst>
          </p:cNvPr>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a:extLst>
              <a:ext uri="{FF2B5EF4-FFF2-40B4-BE49-F238E27FC236}">
                <a16:creationId xmlns:a16="http://schemas.microsoft.com/office/drawing/2014/main" id="{A5C71BD5-CA6B-B330-E401-27A86C1B0E49}"/>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a:extLst>
              <a:ext uri="{FF2B5EF4-FFF2-40B4-BE49-F238E27FC236}">
                <a16:creationId xmlns:a16="http://schemas.microsoft.com/office/drawing/2014/main" id="{905C9B3F-2765-EF97-E572-D849F795A015}"/>
              </a:ext>
            </a:extLst>
          </p:cNvPr>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a:extLst>
              <a:ext uri="{FF2B5EF4-FFF2-40B4-BE49-F238E27FC236}">
                <a16:creationId xmlns:a16="http://schemas.microsoft.com/office/drawing/2014/main" id="{DD0E763C-2F3C-C3EE-0EF3-1B6BBF62F31D}"/>
              </a:ext>
            </a:extLst>
          </p:cNvPr>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a:extLst>
              <a:ext uri="{FF2B5EF4-FFF2-40B4-BE49-F238E27FC236}">
                <a16:creationId xmlns:a16="http://schemas.microsoft.com/office/drawing/2014/main" id="{5E8A652E-A3E7-1555-AC9B-8AA9371E058E}"/>
              </a:ext>
            </a:extLst>
          </p:cNvPr>
          <p:cNvSpPr txBox="1"/>
          <p:nvPr/>
        </p:nvSpPr>
        <p:spPr>
          <a:xfrm>
            <a:off x="787320" y="2309037"/>
            <a:ext cx="10310700" cy="3687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altLang="ko-KR" sz="1700" b="1" dirty="0">
                <a:solidFill>
                  <a:schemeClr val="dk1"/>
                </a:solidFill>
              </a:rPr>
              <a:t>Room Player Management</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Participants should be represented by the relationship between </a:t>
            </a:r>
            <a:r>
              <a:rPr lang="en-US" altLang="ko-KR" sz="1700" dirty="0" err="1">
                <a:solidFill>
                  <a:schemeClr val="dk1"/>
                </a:solidFill>
              </a:rPr>
              <a:t>user_id</a:t>
            </a:r>
            <a:r>
              <a:rPr lang="en-US" altLang="ko-KR" sz="1700" dirty="0">
                <a:solidFill>
                  <a:schemeClr val="dk1"/>
                </a:solidFill>
              </a:rPr>
              <a:t> and </a:t>
            </a:r>
            <a:r>
              <a:rPr lang="en-US" altLang="ko-KR" sz="1700" dirty="0" err="1">
                <a:solidFill>
                  <a:schemeClr val="dk1"/>
                </a:solidFill>
              </a:rPr>
              <a:t>room_id</a:t>
            </a:r>
            <a:r>
              <a:rPr lang="en-US" altLang="ko-KR" sz="1700" dirty="0">
                <a:solidFill>
                  <a:schemeClr val="dk1"/>
                </a:solidFill>
              </a:rPr>
              <a:t>, with each participant able to indicate readiness via the </a:t>
            </a:r>
            <a:r>
              <a:rPr lang="en-US" altLang="ko-KR" sz="1700" dirty="0" err="1">
                <a:solidFill>
                  <a:schemeClr val="dk1"/>
                </a:solidFill>
              </a:rPr>
              <a:t>is_ready</a:t>
            </a:r>
            <a:r>
              <a:rPr lang="en-US" altLang="ko-KR" sz="1700" dirty="0">
                <a:solidFill>
                  <a:schemeClr val="dk1"/>
                </a:solidFill>
              </a:rPr>
              <a:t> field.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The leader field must clearly indicate whether a participant is the host, and each room must be limited to a maximum of 4 players.</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Duplicate participation by the same user should not be allowed. Upon room deletion or player exit, related data should either maintain integrity or be automatically removed.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This table should also be used in connection with the </a:t>
            </a:r>
            <a:r>
              <a:rPr lang="en-US" altLang="ko-KR" sz="1700" dirty="0" err="1">
                <a:solidFill>
                  <a:schemeClr val="dk1"/>
                </a:solidFill>
              </a:rPr>
              <a:t>Gamelog</a:t>
            </a:r>
            <a:r>
              <a:rPr lang="en-US" altLang="ko-KR" sz="1700" dirty="0">
                <a:solidFill>
                  <a:schemeClr val="dk1"/>
                </a:solidFill>
              </a:rPr>
              <a:t> table to track card distribution and win/loss outcomes.</a:t>
            </a:r>
          </a:p>
        </p:txBody>
      </p:sp>
    </p:spTree>
    <p:extLst>
      <p:ext uri="{BB962C8B-B14F-4D97-AF65-F5344CB8AC3E}">
        <p14:creationId xmlns:p14="http://schemas.microsoft.com/office/powerpoint/2010/main" val="79147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12" name="Google Shape;412;p4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13" name="Google Shape;413;p4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14" name="Google Shape;414;p4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15" name="Google Shape;415;p4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16" name="Google Shape;416;p40"/>
          <p:cNvSpPr txBox="1"/>
          <p:nvPr/>
        </p:nvSpPr>
        <p:spPr>
          <a:xfrm>
            <a:off x="787320" y="2366188"/>
            <a:ext cx="10310700" cy="29317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Log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log must be identifiable by a combination of </a:t>
            </a:r>
            <a:r>
              <a:rPr lang="en-US" sz="1700" dirty="0" err="1">
                <a:solidFill>
                  <a:schemeClr val="dk1"/>
                </a:solidFill>
              </a:rPr>
              <a:t>game_id</a:t>
            </a:r>
            <a:r>
              <a:rPr lang="en-US" sz="1700" dirty="0">
                <a:solidFill>
                  <a:schemeClr val="dk1"/>
                </a:solidFill>
              </a:rPr>
              <a:t> and </a:t>
            </a:r>
            <a:r>
              <a:rPr lang="en-US" sz="1700" dirty="0" err="1">
                <a:solidFill>
                  <a:schemeClr val="dk1"/>
                </a:solidFill>
              </a:rPr>
              <a:t>player_id</a:t>
            </a:r>
            <a:r>
              <a:rPr lang="en-US" sz="1700" dirty="0">
                <a:solidFill>
                  <a:schemeClr val="dk1"/>
                </a:solidFill>
              </a:rPr>
              <a:t>, indicating the participation of a specific player in a specific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log must include the player’s hand (</a:t>
            </a:r>
            <a:r>
              <a:rPr lang="en-US" sz="1700" dirty="0" err="1">
                <a:solidFill>
                  <a:schemeClr val="dk1"/>
                </a:solidFill>
              </a:rPr>
              <a:t>player_hand</a:t>
            </a:r>
            <a:r>
              <a:rPr lang="en-US" sz="1700" dirty="0">
                <a:solidFill>
                  <a:schemeClr val="dk1"/>
                </a:solidFill>
              </a:rPr>
              <a:t>) and a Boolean field (</a:t>
            </a:r>
            <a:r>
              <a:rPr lang="en-US" sz="1700" dirty="0" err="1">
                <a:solidFill>
                  <a:schemeClr val="dk1"/>
                </a:solidFill>
              </a:rPr>
              <a:t>is_winner</a:t>
            </a:r>
            <a:r>
              <a:rPr lang="en-US" sz="1700" dirty="0">
                <a:solidFill>
                  <a:schemeClr val="dk1"/>
                </a:solidFill>
              </a:rPr>
              <a:t>) indicating whether the player won the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 maximum of 4 records should be stored per game, and this data should be used to compute user-specific statistics such as win count, total games played, and win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34" name="Google Shape;134;p1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135" name="Google Shape;135;p1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36" name="Google Shape;136;p1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Motivation and Business Goal</a:t>
            </a:r>
            <a:endParaRPr sz="3600" b="1" dirty="0">
              <a:solidFill>
                <a:srgbClr val="213D68"/>
              </a:solidFill>
              <a:latin typeface="Malgun Gothic"/>
              <a:ea typeface="Malgun Gothic"/>
              <a:cs typeface="Malgun Gothic"/>
              <a:sym typeface="Malgun Gothic"/>
            </a:endParaRPr>
          </a:p>
        </p:txBody>
      </p:sp>
      <p:sp>
        <p:nvSpPr>
          <p:cNvPr id="137" name="Google Shape;137;p1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38" name="Google Shape;138;p15"/>
          <p:cNvSpPr txBox="1"/>
          <p:nvPr/>
        </p:nvSpPr>
        <p:spPr>
          <a:xfrm>
            <a:off x="787401" y="1861209"/>
            <a:ext cx="10221900" cy="42900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dirty="0">
                <a:solidFill>
                  <a:schemeClr val="dk1"/>
                </a:solidFill>
                <a:latin typeface="+mn-ea"/>
                <a:ea typeface="+mn-ea"/>
              </a:rPr>
              <a:t>1. Motivation</a:t>
            </a:r>
          </a:p>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latin typeface="+mn-ea"/>
                <a:ea typeface="+mn-ea"/>
              </a:rPr>
              <a:t>Cultural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a:t>
            </a:r>
            <a:r>
              <a:rPr lang="en-US" sz="1700" dirty="0" err="1">
                <a:solidFill>
                  <a:schemeClr val="dk1"/>
                </a:solidFill>
                <a:latin typeface="+mn-ea"/>
                <a:ea typeface="+mn-ea"/>
              </a:rPr>
              <a:t>Seotda</a:t>
            </a:r>
            <a:r>
              <a:rPr lang="en-US" sz="1700" dirty="0">
                <a:solidFill>
                  <a:schemeClr val="dk1"/>
                </a:solidFill>
                <a:latin typeface="+mn-ea"/>
                <a:ea typeface="+mn-ea"/>
              </a:rPr>
              <a:t> is a traditional Korean folk card game that has been enjoyed by Koreans for generations. By digitizing the game, it can be made easily accessible to younger generations and international users, helping to preserve this gradually fading tradition and allowing it to evolve and be passed down in a new form.</a:t>
            </a:r>
            <a:br>
              <a:rPr lang="en-US" sz="1700" dirty="0">
                <a:solidFill>
                  <a:schemeClr val="dk1"/>
                </a:solidFill>
                <a:latin typeface="+mn-ea"/>
                <a:ea typeface="+mn-ea"/>
              </a:rPr>
            </a:br>
            <a:endParaRPr lang="en-US" sz="1700" dirty="0">
              <a:solidFill>
                <a:schemeClr val="dk1"/>
              </a:solidFill>
              <a:latin typeface="+mn-ea"/>
              <a:ea typeface="+mn-ea"/>
            </a:endParaRPr>
          </a:p>
          <a:p>
            <a:pPr marL="457200" lvl="0" indent="-323850" algn="l" rtl="0">
              <a:lnSpc>
                <a:spcPct val="115000"/>
              </a:lnSpc>
              <a:spcBef>
                <a:spcPts val="0"/>
              </a:spcBef>
              <a:spcAft>
                <a:spcPts val="0"/>
              </a:spcAft>
              <a:buClr>
                <a:schemeClr val="dk1"/>
              </a:buClr>
              <a:buSzPts val="1500"/>
              <a:buChar char="●"/>
            </a:pPr>
            <a:r>
              <a:rPr lang="en-US" sz="1700" b="1" dirty="0">
                <a:solidFill>
                  <a:schemeClr val="dk1"/>
                </a:solidFill>
                <a:latin typeface="+mn-ea"/>
                <a:ea typeface="+mn-ea"/>
              </a:rPr>
              <a:t>Social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Digitizing </a:t>
            </a:r>
            <a:r>
              <a:rPr lang="en-US" sz="1700" dirty="0" err="1">
                <a:solidFill>
                  <a:schemeClr val="dk1"/>
                </a:solidFill>
                <a:latin typeface="+mn-ea"/>
                <a:ea typeface="+mn-ea"/>
              </a:rPr>
              <a:t>Seotda</a:t>
            </a:r>
            <a:r>
              <a:rPr lang="en-US" sz="1700" dirty="0">
                <a:solidFill>
                  <a:schemeClr val="dk1"/>
                </a:solidFill>
                <a:latin typeface="+mn-ea"/>
                <a:ea typeface="+mn-ea"/>
              </a:rPr>
              <a:t> removes the limitations of physical distance, age, or nationality, enabling people to enjoy the game together regardless of their backgrounds. It can foster intergenerational communication and cultural exchange, and also serves as a meaningful way to promote the uniqueness and charm of Korean traditional culture to a global audience.</a:t>
            </a:r>
            <a:br>
              <a:rPr lang="en-US" sz="1500" dirty="0">
                <a:solidFill>
                  <a:schemeClr val="dk1"/>
                </a:solidFill>
                <a:latin typeface="+mn-ea"/>
                <a:ea typeface="+mn-ea"/>
              </a:rPr>
            </a:b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34" name="Google Shape;434;p4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35" name="Google Shape;435;p4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36" name="Google Shape;436;p4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37" name="Google Shape;437;p4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38" name="Google Shape;438;p42"/>
          <p:cNvSpPr txBox="1"/>
          <p:nvPr/>
        </p:nvSpPr>
        <p:spPr>
          <a:xfrm>
            <a:off x="1036401" y="2337612"/>
            <a:ext cx="10310700" cy="29387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Relationship Summary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Users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Games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Games ↔ </a:t>
            </a:r>
            <a:r>
              <a:rPr lang="en-US" sz="1700" dirty="0" err="1">
                <a:solidFill>
                  <a:schemeClr val="dk1"/>
                </a:solidFill>
              </a:rPr>
              <a:t>Gamelog</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err="1">
                <a:solidFill>
                  <a:schemeClr val="dk1"/>
                </a:solidFill>
              </a:rPr>
              <a:t>RoomPlayers</a:t>
            </a:r>
            <a:r>
              <a:rPr lang="en-US" sz="1700" dirty="0">
                <a:solidFill>
                  <a:schemeClr val="dk1"/>
                </a:solidFill>
              </a:rPr>
              <a:t> ↔ </a:t>
            </a:r>
            <a:r>
              <a:rPr lang="en-US" sz="1700" dirty="0" err="1">
                <a:solidFill>
                  <a:schemeClr val="dk1"/>
                </a:solidFill>
              </a:rPr>
              <a:t>Gamelog</a:t>
            </a:r>
            <a:r>
              <a:rPr lang="en-US" sz="1700" dirty="0">
                <a:solidFill>
                  <a:schemeClr val="dk1"/>
                </a:solidFill>
              </a:rPr>
              <a:t> (1:N)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45" name="Google Shape;445;p4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46" name="Google Shape;446;p4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47" name="Google Shape;447;p4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DB Design</a:t>
            </a:r>
            <a:endParaRPr sz="3600" b="1" dirty="0">
              <a:solidFill>
                <a:srgbClr val="213D68"/>
              </a:solidFill>
              <a:latin typeface="Malgun Gothic"/>
              <a:ea typeface="Malgun Gothic"/>
              <a:cs typeface="Malgun Gothic"/>
              <a:sym typeface="Malgun Gothic"/>
            </a:endParaRPr>
          </a:p>
        </p:txBody>
      </p:sp>
      <p:sp>
        <p:nvSpPr>
          <p:cNvPr id="448" name="Google Shape;448;p4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03. Design</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D28B4CFC-EC6A-20B2-D473-5669E0B50D2E}"/>
              </a:ext>
            </a:extLst>
          </p:cNvPr>
          <p:cNvPicPr>
            <a:picLocks noChangeAspect="1"/>
          </p:cNvPicPr>
          <p:nvPr/>
        </p:nvPicPr>
        <p:blipFill>
          <a:blip r:embed="rId4"/>
          <a:stretch>
            <a:fillRect/>
          </a:stretch>
        </p:blipFill>
        <p:spPr>
          <a:xfrm>
            <a:off x="2914719" y="2030919"/>
            <a:ext cx="6362561" cy="4705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63" name="Google Shape;463;p4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64" name="Google Shape;464;p4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65" name="Google Shape;465;p4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System Architecture Design</a:t>
            </a:r>
            <a:endParaRPr sz="3600" b="1">
              <a:solidFill>
                <a:srgbClr val="213D68"/>
              </a:solidFill>
              <a:latin typeface="Malgun Gothic"/>
              <a:ea typeface="Malgun Gothic"/>
              <a:cs typeface="Malgun Gothic"/>
              <a:sym typeface="Malgun Gothic"/>
            </a:endParaRPr>
          </a:p>
        </p:txBody>
      </p:sp>
      <p:sp>
        <p:nvSpPr>
          <p:cNvPr id="466" name="Google Shape;466;p4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67" name="Google Shape;467;p44"/>
          <p:cNvPicPr preferRelativeResize="0"/>
          <p:nvPr/>
        </p:nvPicPr>
        <p:blipFill rotWithShape="1">
          <a:blip r:embed="rId4">
            <a:alphaModFix/>
          </a:blip>
          <a:srcRect t="25636" b="25004"/>
          <a:stretch/>
        </p:blipFill>
        <p:spPr>
          <a:xfrm>
            <a:off x="701675" y="2458225"/>
            <a:ext cx="10730998" cy="2940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95" name="Google Shape;495;p4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96" name="Google Shape;496;p4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97" name="Google Shape;497;p4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498" name="Google Shape;498;p4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99" name="Google Shape;499;p46"/>
          <p:cNvPicPr preferRelativeResize="0"/>
          <p:nvPr/>
        </p:nvPicPr>
        <p:blipFill>
          <a:blip r:embed="rId4">
            <a:alphaModFix/>
          </a:blip>
          <a:stretch>
            <a:fillRect/>
          </a:stretch>
        </p:blipFill>
        <p:spPr>
          <a:xfrm>
            <a:off x="787400" y="2030900"/>
            <a:ext cx="5323121" cy="3113824"/>
          </a:xfrm>
          <a:prstGeom prst="rect">
            <a:avLst/>
          </a:prstGeom>
          <a:noFill/>
          <a:ln>
            <a:noFill/>
          </a:ln>
        </p:spPr>
      </p:pic>
      <p:pic>
        <p:nvPicPr>
          <p:cNvPr id="500" name="Google Shape;500;p46"/>
          <p:cNvPicPr preferRelativeResize="0"/>
          <p:nvPr/>
        </p:nvPicPr>
        <p:blipFill>
          <a:blip r:embed="rId5">
            <a:alphaModFix/>
          </a:blip>
          <a:stretch>
            <a:fillRect/>
          </a:stretch>
        </p:blipFill>
        <p:spPr>
          <a:xfrm>
            <a:off x="6349949" y="2030900"/>
            <a:ext cx="5274701" cy="3113828"/>
          </a:xfrm>
          <a:prstGeom prst="rect">
            <a:avLst/>
          </a:prstGeom>
          <a:noFill/>
          <a:ln>
            <a:noFill/>
          </a:ln>
        </p:spPr>
      </p:pic>
      <p:sp>
        <p:nvSpPr>
          <p:cNvPr id="501" name="Google Shape;501;p46"/>
          <p:cNvSpPr txBox="1"/>
          <p:nvPr/>
        </p:nvSpPr>
        <p:spPr>
          <a:xfrm>
            <a:off x="78740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Main menu :</a:t>
            </a:r>
            <a:endParaRPr sz="1900">
              <a:solidFill>
                <a:schemeClr val="dk1"/>
              </a:solidFill>
            </a:endParaRPr>
          </a:p>
        </p:txBody>
      </p:sp>
      <p:sp>
        <p:nvSpPr>
          <p:cNvPr id="502" name="Google Shape;502;p46"/>
          <p:cNvSpPr txBox="1"/>
          <p:nvPr/>
        </p:nvSpPr>
        <p:spPr>
          <a:xfrm>
            <a:off x="634995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Create room :</a:t>
            </a:r>
            <a:endParaRPr sz="1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09" name="Google Shape;509;p4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10" name="Google Shape;510;p4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11" name="Google Shape;511;p4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sp>
        <p:nvSpPr>
          <p:cNvPr id="512" name="Google Shape;512;p4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pic>
        <p:nvPicPr>
          <p:cNvPr id="513" name="Google Shape;513;p47"/>
          <p:cNvPicPr preferRelativeResize="0"/>
          <p:nvPr/>
        </p:nvPicPr>
        <p:blipFill>
          <a:blip r:embed="rId4">
            <a:alphaModFix/>
          </a:blip>
          <a:stretch>
            <a:fillRect/>
          </a:stretch>
        </p:blipFill>
        <p:spPr>
          <a:xfrm>
            <a:off x="787400" y="2030898"/>
            <a:ext cx="5437476" cy="3201951"/>
          </a:xfrm>
          <a:prstGeom prst="rect">
            <a:avLst/>
          </a:prstGeom>
          <a:noFill/>
          <a:ln>
            <a:noFill/>
          </a:ln>
        </p:spPr>
      </p:pic>
      <p:pic>
        <p:nvPicPr>
          <p:cNvPr id="514" name="Google Shape;514;p47"/>
          <p:cNvPicPr preferRelativeResize="0"/>
          <p:nvPr/>
        </p:nvPicPr>
        <p:blipFill>
          <a:blip r:embed="rId5">
            <a:alphaModFix/>
          </a:blip>
          <a:stretch>
            <a:fillRect/>
          </a:stretch>
        </p:blipFill>
        <p:spPr>
          <a:xfrm>
            <a:off x="6382974" y="2030898"/>
            <a:ext cx="4964124" cy="3201949"/>
          </a:xfrm>
          <a:prstGeom prst="rect">
            <a:avLst/>
          </a:prstGeom>
          <a:noFill/>
          <a:ln>
            <a:noFill/>
          </a:ln>
        </p:spPr>
      </p:pic>
      <p:sp>
        <p:nvSpPr>
          <p:cNvPr id="515" name="Google Shape;515;p47"/>
          <p:cNvSpPr txBox="1"/>
          <p:nvPr/>
        </p:nvSpPr>
        <p:spPr>
          <a:xfrm>
            <a:off x="78740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Participating room :</a:t>
            </a:r>
            <a:endParaRPr sz="1900">
              <a:solidFill>
                <a:schemeClr val="dk1"/>
              </a:solidFill>
            </a:endParaRPr>
          </a:p>
        </p:txBody>
      </p:sp>
      <p:sp>
        <p:nvSpPr>
          <p:cNvPr id="516" name="Google Shape;516;p47"/>
          <p:cNvSpPr txBox="1"/>
          <p:nvPr/>
        </p:nvSpPr>
        <p:spPr>
          <a:xfrm>
            <a:off x="629785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In game :</a:t>
            </a:r>
            <a:endParaRPr sz="19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74" name="Google Shape;474;p4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sp>
        <p:nvSpPr>
          <p:cNvPr id="475" name="Google Shape;475;p4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Class Diagram Design</a:t>
            </a:r>
            <a:endParaRPr sz="3600" b="1">
              <a:solidFill>
                <a:srgbClr val="213D68"/>
              </a:solidFill>
              <a:latin typeface="Malgun Gothic"/>
              <a:ea typeface="Malgun Gothic"/>
              <a:cs typeface="Malgun Gothic"/>
              <a:sym typeface="Malgun Gothic"/>
            </a:endParaRPr>
          </a:p>
        </p:txBody>
      </p:sp>
      <p:sp>
        <p:nvSpPr>
          <p:cNvPr id="476" name="Google Shape;476;p45"/>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F2EE4F18-FDCE-9BC0-FB0B-0C778D5495A7}"/>
              </a:ext>
            </a:extLst>
          </p:cNvPr>
          <p:cNvPicPr>
            <a:picLocks noChangeAspect="1"/>
          </p:cNvPicPr>
          <p:nvPr/>
        </p:nvPicPr>
        <p:blipFill>
          <a:blip r:embed="rId4"/>
          <a:stretch>
            <a:fillRect/>
          </a:stretch>
        </p:blipFill>
        <p:spPr>
          <a:xfrm>
            <a:off x="3480928" y="2030918"/>
            <a:ext cx="5230144" cy="4742532"/>
          </a:xfrm>
          <a:prstGeom prst="rect">
            <a:avLst/>
          </a:prstGeom>
        </p:spPr>
      </p:pic>
      <p:cxnSp>
        <p:nvCxnSpPr>
          <p:cNvPr id="3" name="Google Shape;464;p44">
            <a:extLst>
              <a:ext uri="{FF2B5EF4-FFF2-40B4-BE49-F238E27FC236}">
                <a16:creationId xmlns:a16="http://schemas.microsoft.com/office/drawing/2014/main" id="{E03A3D88-639F-2661-048B-8054908CA814}"/>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23" name="Google Shape;523;p4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24" name="Google Shape;524;p4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25" name="Google Shape;525;p4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526" name="Google Shape;526;p4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04. Implementation</a:t>
            </a:r>
            <a:endParaRPr sz="1333" dirty="0">
              <a:solidFill>
                <a:srgbClr val="95A4B8"/>
              </a:solidFill>
              <a:latin typeface="Malgun Gothic"/>
              <a:ea typeface="Malgun Gothic"/>
              <a:cs typeface="Malgun Gothic"/>
              <a:sym typeface="Malgun Gothic"/>
            </a:endParaRPr>
          </a:p>
        </p:txBody>
      </p:sp>
      <p:pic>
        <p:nvPicPr>
          <p:cNvPr id="527" name="Google Shape;527;p48"/>
          <p:cNvPicPr preferRelativeResize="0"/>
          <p:nvPr/>
        </p:nvPicPr>
        <p:blipFill rotWithShape="1">
          <a:blip r:embed="rId4">
            <a:alphaModFix/>
          </a:blip>
          <a:srcRect b="56773"/>
          <a:stretch/>
        </p:blipFill>
        <p:spPr>
          <a:xfrm>
            <a:off x="787400" y="2153000"/>
            <a:ext cx="5460351" cy="2785152"/>
          </a:xfrm>
          <a:prstGeom prst="rect">
            <a:avLst/>
          </a:prstGeom>
          <a:noFill/>
          <a:ln>
            <a:noFill/>
          </a:ln>
        </p:spPr>
      </p:pic>
      <p:pic>
        <p:nvPicPr>
          <p:cNvPr id="528" name="Google Shape;528;p48"/>
          <p:cNvPicPr preferRelativeResize="0"/>
          <p:nvPr/>
        </p:nvPicPr>
        <p:blipFill rotWithShape="1">
          <a:blip r:embed="rId4">
            <a:alphaModFix/>
          </a:blip>
          <a:srcRect t="41300"/>
          <a:stretch/>
        </p:blipFill>
        <p:spPr>
          <a:xfrm>
            <a:off x="6615300" y="2152998"/>
            <a:ext cx="4731801" cy="3277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35" name="Google Shape;535;p4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36" name="Google Shape;536;p4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37" name="Google Shape;537;p4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38" name="Google Shape;538;p4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39" name="Google Shape;539;p49"/>
          <p:cNvPicPr preferRelativeResize="0"/>
          <p:nvPr/>
        </p:nvPicPr>
        <p:blipFill>
          <a:blip r:embed="rId4">
            <a:alphaModFix/>
          </a:blip>
          <a:stretch>
            <a:fillRect/>
          </a:stretch>
        </p:blipFill>
        <p:spPr>
          <a:xfrm>
            <a:off x="1378787" y="2369600"/>
            <a:ext cx="9376777" cy="3718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46" name="Google Shape;546;p5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47" name="Google Shape;547;p5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48" name="Google Shape;548;p5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49" name="Google Shape;549;p5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50" name="Google Shape;550;p50"/>
          <p:cNvPicPr preferRelativeResize="0"/>
          <p:nvPr/>
        </p:nvPicPr>
        <p:blipFill>
          <a:blip r:embed="rId4">
            <a:alphaModFix/>
          </a:blip>
          <a:stretch>
            <a:fillRect/>
          </a:stretch>
        </p:blipFill>
        <p:spPr>
          <a:xfrm>
            <a:off x="895850" y="1951850"/>
            <a:ext cx="5063036" cy="4861699"/>
          </a:xfrm>
          <a:prstGeom prst="rect">
            <a:avLst/>
          </a:prstGeom>
          <a:noFill/>
          <a:ln>
            <a:noFill/>
          </a:ln>
        </p:spPr>
      </p:pic>
      <p:pic>
        <p:nvPicPr>
          <p:cNvPr id="551" name="Google Shape;551;p50"/>
          <p:cNvPicPr preferRelativeResize="0"/>
          <p:nvPr/>
        </p:nvPicPr>
        <p:blipFill>
          <a:blip r:embed="rId5">
            <a:alphaModFix/>
          </a:blip>
          <a:stretch>
            <a:fillRect/>
          </a:stretch>
        </p:blipFill>
        <p:spPr>
          <a:xfrm>
            <a:off x="6090100" y="2469000"/>
            <a:ext cx="5175649" cy="392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58" name="Google Shape;558;p5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59" name="Google Shape;559;p5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60" name="Google Shape;560;p51"/>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61" name="Google Shape;561;p51"/>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62" name="Google Shape;562;p51"/>
          <p:cNvPicPr preferRelativeResize="0"/>
          <p:nvPr/>
        </p:nvPicPr>
        <p:blipFill>
          <a:blip r:embed="rId4">
            <a:alphaModFix/>
          </a:blip>
          <a:stretch>
            <a:fillRect/>
          </a:stretch>
        </p:blipFill>
        <p:spPr>
          <a:xfrm>
            <a:off x="787400" y="2828775"/>
            <a:ext cx="5461798" cy="2613000"/>
          </a:xfrm>
          <a:prstGeom prst="rect">
            <a:avLst/>
          </a:prstGeom>
          <a:noFill/>
          <a:ln>
            <a:noFill/>
          </a:ln>
        </p:spPr>
      </p:pic>
      <p:pic>
        <p:nvPicPr>
          <p:cNvPr id="563" name="Google Shape;563;p51"/>
          <p:cNvPicPr preferRelativeResize="0"/>
          <p:nvPr/>
        </p:nvPicPr>
        <p:blipFill>
          <a:blip r:embed="rId5">
            <a:alphaModFix/>
          </a:blip>
          <a:stretch>
            <a:fillRect/>
          </a:stretch>
        </p:blipFill>
        <p:spPr>
          <a:xfrm>
            <a:off x="6329502" y="2205425"/>
            <a:ext cx="5017598" cy="385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45" name="Google Shape;145;p1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46" name="Google Shape;146;p1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47" name="Google Shape;147;p1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3600" b="1" dirty="0">
                <a:solidFill>
                  <a:srgbClr val="213D68"/>
                </a:solidFill>
                <a:latin typeface="Malgun Gothic"/>
                <a:ea typeface="Malgun Gothic"/>
                <a:cs typeface="Malgun Gothic"/>
                <a:sym typeface="Malgun Gothic"/>
              </a:rPr>
              <a:t>Motivation and Business Goal</a:t>
            </a:r>
          </a:p>
        </p:txBody>
      </p:sp>
      <p:sp>
        <p:nvSpPr>
          <p:cNvPr id="148" name="Google Shape;148;p1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49" name="Google Shape;149;p16"/>
          <p:cNvSpPr txBox="1"/>
          <p:nvPr/>
        </p:nvSpPr>
        <p:spPr>
          <a:xfrm>
            <a:off x="956220" y="2328543"/>
            <a:ext cx="10221900" cy="22009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solidFill>
                  <a:schemeClr val="dk1"/>
                </a:solidFill>
                <a:latin typeface="+mn-ea"/>
                <a:ea typeface="+mn-ea"/>
              </a:rPr>
              <a:t>2. Business Goals</a:t>
            </a:r>
            <a:endParaRPr sz="1700" b="1" dirty="0">
              <a:solidFill>
                <a:schemeClr val="dk1"/>
              </a:solidFill>
              <a:latin typeface="+mn-ea"/>
              <a:ea typeface="+mn-ea"/>
            </a:endParaRPr>
          </a:p>
          <a:p>
            <a:pPr marL="457200" lvl="0" indent="-323850" algn="l" rtl="0">
              <a:lnSpc>
                <a:spcPct val="115000"/>
              </a:lnSpc>
              <a:spcBef>
                <a:spcPts val="1200"/>
              </a:spcBef>
              <a:spcAft>
                <a:spcPts val="0"/>
              </a:spcAft>
              <a:buClr>
                <a:schemeClr val="dk1"/>
              </a:buClr>
              <a:buSzPts val="1500"/>
              <a:buChar char="●"/>
            </a:pPr>
            <a:r>
              <a:rPr lang="en-US" sz="1700" dirty="0">
                <a:solidFill>
                  <a:schemeClr val="dk1"/>
                </a:solidFill>
                <a:latin typeface="+mn-ea"/>
                <a:ea typeface="+mn-ea"/>
              </a:rPr>
              <a:t>To transform the traditional Korean card game </a:t>
            </a:r>
            <a:r>
              <a:rPr lang="en-US" sz="1700" dirty="0" err="1">
                <a:solidFill>
                  <a:schemeClr val="dk1"/>
                </a:solidFill>
                <a:latin typeface="+mn-ea"/>
                <a:ea typeface="+mn-ea"/>
              </a:rPr>
              <a:t>Seotda</a:t>
            </a:r>
            <a:r>
              <a:rPr lang="en-US" sz="1700" dirty="0">
                <a:solidFill>
                  <a:schemeClr val="dk1"/>
                </a:solidFill>
                <a:latin typeface="+mn-ea"/>
                <a:ea typeface="+mn-ea"/>
              </a:rPr>
              <a:t> into a digital service that anyone can easily play in an online environment. This will allow younger generations and foreigners to experience traditional games and help preserve Korean cultural heritage by making it accessible anytime, anywhere without physical limitations.</a:t>
            </a:r>
            <a:br>
              <a:rPr lang="en-US" sz="1500" b="1" dirty="0">
                <a:solidFill>
                  <a:schemeClr val="dk1"/>
                </a:solidFill>
                <a:latin typeface="+mn-ea"/>
                <a:ea typeface="+mn-ea"/>
              </a:rPr>
            </a:br>
            <a:endParaRPr sz="1500" b="1" dirty="0">
              <a:solidFill>
                <a:schemeClr val="dk1"/>
              </a:solidFill>
              <a:latin typeface="+mn-ea"/>
              <a:ea typeface="+mn-ea"/>
            </a:endParaRPr>
          </a:p>
          <a:p>
            <a:pPr marL="457200" lvl="0" indent="0" algn="l" rtl="0">
              <a:lnSpc>
                <a:spcPct val="115000"/>
              </a:lnSpc>
              <a:spcBef>
                <a:spcPts val="1200"/>
              </a:spcBef>
              <a:spcAft>
                <a:spcPts val="0"/>
              </a:spcAft>
              <a:buNone/>
            </a:pP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70" name="Google Shape;570;p5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71" name="Google Shape;571;p5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72" name="Google Shape;572;p5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73" name="Google Shape;573;p52"/>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74" name="Google Shape;574;p52"/>
          <p:cNvPicPr preferRelativeResize="0"/>
          <p:nvPr/>
        </p:nvPicPr>
        <p:blipFill>
          <a:blip r:embed="rId4">
            <a:alphaModFix/>
          </a:blip>
          <a:stretch>
            <a:fillRect/>
          </a:stretch>
        </p:blipFill>
        <p:spPr>
          <a:xfrm>
            <a:off x="787400" y="2202600"/>
            <a:ext cx="5523449" cy="3962849"/>
          </a:xfrm>
          <a:prstGeom prst="rect">
            <a:avLst/>
          </a:prstGeom>
          <a:noFill/>
          <a:ln>
            <a:noFill/>
          </a:ln>
        </p:spPr>
      </p:pic>
      <p:pic>
        <p:nvPicPr>
          <p:cNvPr id="575" name="Google Shape;575;p52"/>
          <p:cNvPicPr preferRelativeResize="0"/>
          <p:nvPr/>
        </p:nvPicPr>
        <p:blipFill>
          <a:blip r:embed="rId5">
            <a:alphaModFix/>
          </a:blip>
          <a:stretch>
            <a:fillRect/>
          </a:stretch>
        </p:blipFill>
        <p:spPr>
          <a:xfrm>
            <a:off x="6409050" y="3271900"/>
            <a:ext cx="5484274" cy="189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5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82" name="Google Shape;582;p5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83" name="Google Shape;583;p5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84" name="Google Shape;584;p5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85" name="Google Shape;585;p53"/>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87" name="Google Shape;587;p53"/>
          <p:cNvPicPr preferRelativeResize="0"/>
          <p:nvPr/>
        </p:nvPicPr>
        <p:blipFill>
          <a:blip r:embed="rId4">
            <a:alphaModFix/>
          </a:blip>
          <a:stretch>
            <a:fillRect/>
          </a:stretch>
        </p:blipFill>
        <p:spPr>
          <a:xfrm>
            <a:off x="6788224" y="2414356"/>
            <a:ext cx="4378100" cy="3606518"/>
          </a:xfrm>
          <a:prstGeom prst="rect">
            <a:avLst/>
          </a:prstGeom>
          <a:noFill/>
          <a:ln>
            <a:noFill/>
          </a:ln>
        </p:spPr>
      </p:pic>
      <p:sp>
        <p:nvSpPr>
          <p:cNvPr id="2" name="TextBox 1">
            <a:extLst>
              <a:ext uri="{FF2B5EF4-FFF2-40B4-BE49-F238E27FC236}">
                <a16:creationId xmlns:a16="http://schemas.microsoft.com/office/drawing/2014/main" id="{300BB265-6B0A-7BD9-2684-8FBA0C200596}"/>
              </a:ext>
            </a:extLst>
          </p:cNvPr>
          <p:cNvSpPr txBox="1"/>
          <p:nvPr/>
        </p:nvSpPr>
        <p:spPr>
          <a:xfrm>
            <a:off x="6788224" y="6164317"/>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pic>
        <p:nvPicPr>
          <p:cNvPr id="3" name="그림 2">
            <a:extLst>
              <a:ext uri="{FF2B5EF4-FFF2-40B4-BE49-F238E27FC236}">
                <a16:creationId xmlns:a16="http://schemas.microsoft.com/office/drawing/2014/main" id="{8469E497-94AF-764A-F5B9-DD7C1C1288AB}"/>
              </a:ext>
            </a:extLst>
          </p:cNvPr>
          <p:cNvPicPr>
            <a:picLocks noChangeAspect="1"/>
          </p:cNvPicPr>
          <p:nvPr/>
        </p:nvPicPr>
        <p:blipFill>
          <a:blip r:embed="rId6"/>
          <a:stretch>
            <a:fillRect/>
          </a:stretch>
        </p:blipFill>
        <p:spPr>
          <a:xfrm>
            <a:off x="703119" y="2278095"/>
            <a:ext cx="5728854" cy="38564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94" name="Google Shape;594;p5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95" name="Google Shape;595;p5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96" name="Google Shape;596;p5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Testing</a:t>
            </a:r>
            <a:endParaRPr sz="3600" b="1">
              <a:solidFill>
                <a:srgbClr val="213D68"/>
              </a:solidFill>
              <a:latin typeface="Malgun Gothic"/>
              <a:ea typeface="Malgun Gothic"/>
              <a:cs typeface="Malgun Gothic"/>
              <a:sym typeface="Malgun Gothic"/>
            </a:endParaRPr>
          </a:p>
        </p:txBody>
      </p:sp>
      <p:sp>
        <p:nvSpPr>
          <p:cNvPr id="597" name="Google Shape;597;p5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5</a:t>
            </a:r>
            <a:r>
              <a:rPr lang="en-US" sz="1333" dirty="0">
                <a:solidFill>
                  <a:srgbClr val="95A4B8"/>
                </a:solidFill>
                <a:latin typeface="Malgun Gothic"/>
                <a:ea typeface="Malgun Gothic"/>
                <a:cs typeface="Malgun Gothic"/>
                <a:sym typeface="Malgun Gothic"/>
              </a:rPr>
              <a:t>. Testing</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88ACAC66-A875-2E1D-8A0C-0435A81EB400}"/>
              </a:ext>
            </a:extLst>
          </p:cNvPr>
          <p:cNvPicPr>
            <a:picLocks noChangeAspect="1"/>
          </p:cNvPicPr>
          <p:nvPr/>
        </p:nvPicPr>
        <p:blipFill>
          <a:blip r:embed="rId4"/>
          <a:stretch>
            <a:fillRect/>
          </a:stretch>
        </p:blipFill>
        <p:spPr>
          <a:xfrm>
            <a:off x="320749" y="2161977"/>
            <a:ext cx="11550501" cy="3765827"/>
          </a:xfrm>
          <a:prstGeom prst="rect">
            <a:avLst/>
          </a:prstGeom>
        </p:spPr>
      </p:pic>
      <p:sp>
        <p:nvSpPr>
          <p:cNvPr id="3" name="TextBox 2">
            <a:extLst>
              <a:ext uri="{FF2B5EF4-FFF2-40B4-BE49-F238E27FC236}">
                <a16:creationId xmlns:a16="http://schemas.microsoft.com/office/drawing/2014/main" id="{0024CC87-368E-2C6B-9BA3-8F92ACEB6142}"/>
              </a:ext>
            </a:extLst>
          </p:cNvPr>
          <p:cNvSpPr txBox="1"/>
          <p:nvPr/>
        </p:nvSpPr>
        <p:spPr>
          <a:xfrm>
            <a:off x="6898398" y="6322302"/>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16" name="Google Shape;616;p5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17" name="Google Shape;617;p5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18" name="Google Shape;618;p5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Improvements of your Developed system</a:t>
            </a:r>
            <a:endParaRPr sz="3600" b="1" dirty="0">
              <a:solidFill>
                <a:srgbClr val="213D68"/>
              </a:solidFill>
              <a:latin typeface="Malgun Gothic"/>
              <a:ea typeface="Malgun Gothic"/>
              <a:cs typeface="Malgun Gothic"/>
              <a:sym typeface="Malgun Gothic"/>
            </a:endParaRPr>
          </a:p>
        </p:txBody>
      </p:sp>
      <p:sp>
        <p:nvSpPr>
          <p:cNvPr id="619" name="Google Shape;619;p5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20" name="Google Shape;620;p56"/>
          <p:cNvSpPr txBox="1"/>
          <p:nvPr/>
        </p:nvSpPr>
        <p:spPr>
          <a:xfrm>
            <a:off x="787401" y="2030919"/>
            <a:ext cx="10061700" cy="4725109"/>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Clr>
                <a:schemeClr val="dk1"/>
              </a:buClr>
              <a:buSzPts val="1700"/>
            </a:pPr>
            <a:r>
              <a:rPr lang="en-US" sz="1700" b="1" dirty="0">
                <a:solidFill>
                  <a:schemeClr val="dk1"/>
                </a:solidFill>
              </a:rPr>
              <a:t>Backend and Frontend Incompletion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project lacks a fully implemented backend and frontend. Completing these would allow users to actually play the game through a functional web interface.</a:t>
            </a:r>
          </a:p>
          <a:p>
            <a:pPr marL="120650" lvl="0" algn="l" rtl="0">
              <a:lnSpc>
                <a:spcPct val="115000"/>
              </a:lnSpc>
              <a:spcBef>
                <a:spcPts val="1200"/>
              </a:spcBef>
              <a:spcAft>
                <a:spcPts val="0"/>
              </a:spcAft>
              <a:buClr>
                <a:schemeClr val="dk1"/>
              </a:buClr>
              <a:buSzPts val="1700"/>
            </a:pPr>
            <a:r>
              <a:rPr lang="en-US" sz="1700" b="1" dirty="0">
                <a:solidFill>
                  <a:schemeClr val="dk1"/>
                </a:solidFill>
              </a:rPr>
              <a:t>Game Money Betting System</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Adding a game money betting system could increase engagement and make the game more competitive.</a:t>
            </a:r>
          </a:p>
          <a:p>
            <a:pPr marL="120650" lvl="0" algn="l" rtl="0">
              <a:lnSpc>
                <a:spcPct val="115000"/>
              </a:lnSpc>
              <a:spcBef>
                <a:spcPts val="1200"/>
              </a:spcBef>
              <a:spcAft>
                <a:spcPts val="0"/>
              </a:spcAft>
              <a:buClr>
                <a:schemeClr val="dk1"/>
              </a:buClr>
              <a:buSzPts val="1700"/>
            </a:pPr>
            <a:r>
              <a:rPr lang="en-US" sz="1700" b="1" dirty="0">
                <a:solidFill>
                  <a:schemeClr val="dk1"/>
                </a:solidFill>
              </a:rPr>
              <a:t>Android App Expansion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Developing an Android version would enhance accessibility for mobile users.</a:t>
            </a:r>
          </a:p>
          <a:p>
            <a:pPr marL="120650" lvl="0" algn="l" rtl="0">
              <a:lnSpc>
                <a:spcPct val="115000"/>
              </a:lnSpc>
              <a:spcBef>
                <a:spcPts val="1200"/>
              </a:spcBef>
              <a:spcAft>
                <a:spcPts val="0"/>
              </a:spcAft>
              <a:buClr>
                <a:schemeClr val="dk1"/>
              </a:buClr>
              <a:buSzPts val="1700"/>
            </a:pPr>
            <a:r>
              <a:rPr lang="en-US" sz="1700" b="1" dirty="0">
                <a:solidFill>
                  <a:schemeClr val="dk1"/>
                </a:solidFill>
              </a:rPr>
              <a:t>Language Switching Feature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Supporting English and other languages would make the game more accessible to international users and promote Korean culture globally.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27" name="Google Shape;627;p5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28" name="Google Shape;628;p5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29" name="Google Shape;629;p5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Expected Efforts of your system</a:t>
            </a:r>
            <a:endParaRPr sz="3600" b="1" dirty="0">
              <a:solidFill>
                <a:srgbClr val="213D68"/>
              </a:solidFill>
              <a:latin typeface="Malgun Gothic"/>
              <a:ea typeface="Malgun Gothic"/>
              <a:cs typeface="Malgun Gothic"/>
              <a:sym typeface="Malgun Gothic"/>
            </a:endParaRPr>
          </a:p>
        </p:txBody>
      </p:sp>
      <p:sp>
        <p:nvSpPr>
          <p:cNvPr id="630" name="Google Shape;630;p5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31" name="Google Shape;631;p57"/>
          <p:cNvSpPr txBox="1"/>
          <p:nvPr/>
        </p:nvSpPr>
        <p:spPr>
          <a:xfrm>
            <a:off x="787401" y="1691500"/>
            <a:ext cx="10617000" cy="49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600" b="1" dirty="0">
                <a:solidFill>
                  <a:schemeClr val="dk1"/>
                </a:solidFill>
              </a:rPr>
              <a:t>1. Preservation and Modernization of Traditional Culture</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contributes to preserving the traditional Korean card game </a:t>
            </a:r>
            <a:r>
              <a:rPr lang="en-US" sz="1600" b="1" dirty="0" err="1">
                <a:solidFill>
                  <a:schemeClr val="dk1"/>
                </a:solidFill>
              </a:rPr>
              <a:t>Seotda</a:t>
            </a:r>
            <a:r>
              <a:rPr lang="en-US" sz="1600" dirty="0">
                <a:solidFill>
                  <a:schemeClr val="dk1"/>
                </a:solidFill>
              </a:rPr>
              <a:t>, which is gradually fading from modern life.</a:t>
            </a:r>
            <a:br>
              <a:rPr lang="en-US" sz="1600" dirty="0">
                <a:solidFill>
                  <a:schemeClr val="dk1"/>
                </a:solidFill>
              </a:rPr>
            </a:br>
            <a:r>
              <a:rPr lang="en-US" sz="1600" dirty="0">
                <a:solidFill>
                  <a:schemeClr val="dk1"/>
                </a:solidFill>
              </a:rPr>
              <a:t>By digitizing it into an accessible web-based game, the system helps </a:t>
            </a:r>
            <a:r>
              <a:rPr lang="en-US" sz="1600" b="1" dirty="0">
                <a:solidFill>
                  <a:schemeClr val="dk1"/>
                </a:solidFill>
              </a:rPr>
              <a:t>modernize and globalize traditional culture</a:t>
            </a:r>
            <a:r>
              <a:rPr lang="en-US" sz="1600" dirty="0">
                <a:solidFill>
                  <a:schemeClr val="dk1"/>
                </a:solidFill>
              </a:rPr>
              <a:t>, allowing younger generations and international users to easily experience Korean folk games.</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2. Enhancing Intergenerational and Cross-Cultural Communication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game allows </a:t>
            </a:r>
            <a:r>
              <a:rPr lang="en-US" sz="1600" b="1" dirty="0">
                <a:solidFill>
                  <a:schemeClr val="dk1"/>
                </a:solidFill>
              </a:rPr>
              <a:t>players of all ages and backgrounds</a:t>
            </a:r>
            <a:r>
              <a:rPr lang="en-US" sz="1600" dirty="0">
                <a:solidFill>
                  <a:schemeClr val="dk1"/>
                </a:solidFill>
              </a:rPr>
              <a:t> to interact and play together without physical or cultural barriers.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This promotes </a:t>
            </a:r>
            <a:r>
              <a:rPr lang="en-US" sz="1600" b="1" dirty="0">
                <a:solidFill>
                  <a:schemeClr val="dk1"/>
                </a:solidFill>
              </a:rPr>
              <a:t>intergenerational communication</a:t>
            </a:r>
            <a:r>
              <a:rPr lang="en-US" sz="1600" dirty="0">
                <a:solidFill>
                  <a:schemeClr val="dk1"/>
                </a:solidFill>
              </a:rPr>
              <a:t> and serves as a cultural bridge between Korean and global communities through engaging gameplay.</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3. Scalable and Maintainable Design Foundation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is designed with </a:t>
            </a:r>
            <a:r>
              <a:rPr lang="en-US" sz="1600" b="1" dirty="0">
                <a:solidFill>
                  <a:schemeClr val="dk1"/>
                </a:solidFill>
              </a:rPr>
              <a:t>modularity and scalability in mind</a:t>
            </a:r>
            <a:r>
              <a:rPr lang="en-US" sz="1600" dirty="0">
                <a:solidFill>
                  <a:schemeClr val="dk1"/>
                </a:solidFill>
              </a:rPr>
              <a:t>, allowing for future extensions such as AI opponents, ranking systems, or login features</a:t>
            </a:r>
            <a:r>
              <a:rPr lang="en-US" altLang="ko-KR" sz="1600" dirty="0">
                <a:solidFill>
                  <a:schemeClr val="dk1"/>
                </a:solidFill>
              </a:rPr>
              <a:t>.</a:t>
            </a:r>
            <a:endParaRPr sz="16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56" name="Google Shape;156;p1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57" name="Google Shape;157;p1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58" name="Google Shape;158;p1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59" name="Google Shape;159;p1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60" name="Google Shape;160;p17"/>
          <p:cNvSpPr txBox="1"/>
          <p:nvPr/>
        </p:nvSpPr>
        <p:spPr>
          <a:xfrm>
            <a:off x="876125" y="2179799"/>
            <a:ext cx="10221900" cy="3998571"/>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Seotda</a:t>
            </a:r>
            <a:r>
              <a:rPr lang="en-US" sz="1700" b="1" dirty="0">
                <a:solidFill>
                  <a:schemeClr val="dk1"/>
                </a:solidFill>
                <a:latin typeface="+mn-ea"/>
                <a:ea typeface="+mn-ea"/>
              </a:rPr>
              <a:t> Rules</a:t>
            </a:r>
            <a:br>
              <a:rPr lang="en-US" sz="1700" b="1" dirty="0">
                <a:solidFill>
                  <a:schemeClr val="dk1"/>
                </a:solidFill>
                <a:latin typeface="+mn-ea"/>
                <a:ea typeface="+mn-ea"/>
              </a:rPr>
            </a:br>
            <a:r>
              <a:rPr lang="en-US" sz="1700" dirty="0">
                <a:solidFill>
                  <a:schemeClr val="dk1"/>
                </a:solidFill>
                <a:latin typeface="+mn-ea"/>
                <a:ea typeface="+mn-ea"/>
              </a:rPr>
              <a:t>In </a:t>
            </a:r>
            <a:r>
              <a:rPr lang="en-US" sz="1700" dirty="0" err="1">
                <a:solidFill>
                  <a:schemeClr val="dk1"/>
                </a:solidFill>
                <a:latin typeface="+mn-ea"/>
                <a:ea typeface="+mn-ea"/>
              </a:rPr>
              <a:t>Seotda</a:t>
            </a:r>
            <a:r>
              <a:rPr lang="en-US" sz="1700" dirty="0">
                <a:solidFill>
                  <a:schemeClr val="dk1"/>
                </a:solidFill>
                <a:latin typeface="+mn-ea"/>
                <a:ea typeface="+mn-ea"/>
              </a:rPr>
              <a:t>, a total of 40 cards are used, with four cards for each month from January to October. Among them, one special “Gwang” (</a:t>
            </a:r>
            <a:r>
              <a:rPr lang="ko-KR" altLang="en-US" sz="1700" dirty="0" err="1">
                <a:solidFill>
                  <a:schemeClr val="dk1"/>
                </a:solidFill>
                <a:latin typeface="+mn-ea"/>
                <a:ea typeface="+mn-ea"/>
              </a:rPr>
              <a:t>光</a:t>
            </a:r>
            <a:r>
              <a:rPr lang="en-US" altLang="ko-KR" sz="1700" dirty="0">
                <a:solidFill>
                  <a:schemeClr val="dk1"/>
                </a:solidFill>
                <a:latin typeface="+mn-ea"/>
                <a:ea typeface="+mn-ea"/>
              </a:rPr>
              <a:t>) </a:t>
            </a:r>
            <a:r>
              <a:rPr lang="en-US" sz="1700" dirty="0">
                <a:solidFill>
                  <a:schemeClr val="dk1"/>
                </a:solidFill>
                <a:latin typeface="+mn-ea"/>
                <a:ea typeface="+mn-ea"/>
              </a:rPr>
              <a:t>card is included in the sets for January, March, and August. There are also eight “</a:t>
            </a:r>
            <a:r>
              <a:rPr lang="en-US" sz="1700" dirty="0" err="1">
                <a:solidFill>
                  <a:schemeClr val="dk1"/>
                </a:solidFill>
                <a:latin typeface="+mn-ea"/>
                <a:ea typeface="+mn-ea"/>
              </a:rPr>
              <a:t>Yulgeut</a:t>
            </a:r>
            <a:r>
              <a:rPr lang="en-US" sz="1700" dirty="0">
                <a:solidFill>
                  <a:schemeClr val="dk1"/>
                </a:solidFill>
                <a:latin typeface="+mn-ea"/>
                <a:ea typeface="+mn-ea"/>
              </a:rPr>
              <a:t>” cards, which feature animal illustrations. As a result, the full deck consists of 29 regular cards, 8 </a:t>
            </a:r>
            <a:r>
              <a:rPr lang="en-US" sz="1700" dirty="0" err="1">
                <a:solidFill>
                  <a:schemeClr val="dk1"/>
                </a:solidFill>
                <a:latin typeface="+mn-ea"/>
                <a:ea typeface="+mn-ea"/>
              </a:rPr>
              <a:t>Yulgeut</a:t>
            </a:r>
            <a:r>
              <a:rPr lang="en-US" sz="1700" dirty="0">
                <a:solidFill>
                  <a:schemeClr val="dk1"/>
                </a:solidFill>
                <a:latin typeface="+mn-ea"/>
                <a:ea typeface="+mn-ea"/>
              </a:rPr>
              <a:t> cards, and 3 Gwang cards.</a:t>
            </a:r>
          </a:p>
          <a:p>
            <a:pPr marL="914400" lvl="0" indent="0" algn="l" rtl="0">
              <a:lnSpc>
                <a:spcPct val="115000"/>
              </a:lnSpc>
              <a:spcBef>
                <a:spcPts val="1200"/>
              </a:spcBef>
              <a:spcAft>
                <a:spcPts val="0"/>
              </a:spcAft>
              <a:buNone/>
            </a:pPr>
            <a:endParaRPr sz="1700" b="1" dirty="0">
              <a:solidFill>
                <a:schemeClr val="dk1"/>
              </a:solidFill>
              <a:latin typeface="+mn-ea"/>
              <a:ea typeface="+mn-ea"/>
            </a:endParaRPr>
          </a:p>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Jokbo</a:t>
            </a:r>
            <a:r>
              <a:rPr lang="en-US" sz="1700" b="1" dirty="0">
                <a:solidFill>
                  <a:schemeClr val="dk1"/>
                </a:solidFill>
                <a:latin typeface="+mn-ea"/>
                <a:ea typeface="+mn-ea"/>
              </a:rPr>
              <a:t> (Card Combinations)</a:t>
            </a:r>
            <a:br>
              <a:rPr lang="en-US" sz="1700" b="1" dirty="0">
                <a:solidFill>
                  <a:schemeClr val="dk1"/>
                </a:solidFill>
                <a:latin typeface="+mn-ea"/>
                <a:ea typeface="+mn-ea"/>
              </a:rPr>
            </a:br>
            <a:r>
              <a:rPr lang="en-US" sz="1700" dirty="0" err="1">
                <a:solidFill>
                  <a:schemeClr val="dk1"/>
                </a:solidFill>
                <a:latin typeface="+mn-ea"/>
                <a:ea typeface="+mn-ea"/>
              </a:rPr>
              <a:t>Seotda</a:t>
            </a:r>
            <a:r>
              <a:rPr lang="en-US" sz="1700" dirty="0">
                <a:solidFill>
                  <a:schemeClr val="dk1"/>
                </a:solidFill>
                <a:latin typeface="+mn-ea"/>
                <a:ea typeface="+mn-ea"/>
              </a:rPr>
              <a:t> uses a set of ranked combinations, called </a:t>
            </a:r>
            <a:r>
              <a:rPr lang="en-US" sz="1700" b="1" dirty="0" err="1">
                <a:solidFill>
                  <a:schemeClr val="dk1"/>
                </a:solidFill>
                <a:latin typeface="+mn-ea"/>
                <a:ea typeface="+mn-ea"/>
              </a:rPr>
              <a:t>족보</a:t>
            </a:r>
            <a:r>
              <a:rPr lang="en-US" sz="1700" b="1" dirty="0">
                <a:solidFill>
                  <a:schemeClr val="dk1"/>
                </a:solidFill>
                <a:latin typeface="+mn-ea"/>
                <a:ea typeface="+mn-ea"/>
              </a:rPr>
              <a:t> (</a:t>
            </a:r>
            <a:r>
              <a:rPr lang="en-US" sz="1700" b="1" dirty="0" err="1">
                <a:solidFill>
                  <a:schemeClr val="dk1"/>
                </a:solidFill>
                <a:latin typeface="+mn-ea"/>
                <a:ea typeface="+mn-ea"/>
              </a:rPr>
              <a:t>Jokbo</a:t>
            </a:r>
            <a:r>
              <a:rPr lang="en-US" sz="1700" b="1" dirty="0">
                <a:solidFill>
                  <a:schemeClr val="dk1"/>
                </a:solidFill>
                <a:latin typeface="+mn-ea"/>
                <a:ea typeface="+mn-ea"/>
              </a:rPr>
              <a:t>)</a:t>
            </a:r>
            <a:r>
              <a:rPr lang="en-US" sz="1700" dirty="0">
                <a:solidFill>
                  <a:schemeClr val="dk1"/>
                </a:solidFill>
                <a:latin typeface="+mn-ea"/>
                <a:ea typeface="+mn-ea"/>
              </a:rPr>
              <a:t>, which determine the outcome of a round. The standard </a:t>
            </a:r>
            <a:r>
              <a:rPr lang="en-US" sz="1700" dirty="0" err="1">
                <a:solidFill>
                  <a:schemeClr val="dk1"/>
                </a:solidFill>
                <a:latin typeface="+mn-ea"/>
                <a:ea typeface="+mn-ea"/>
              </a:rPr>
              <a:t>Jokbo</a:t>
            </a:r>
            <a:r>
              <a:rPr lang="en-US" sz="1700" dirty="0">
                <a:solidFill>
                  <a:schemeClr val="dk1"/>
                </a:solidFill>
                <a:latin typeface="+mn-ea"/>
                <a:ea typeface="+mn-ea"/>
              </a:rPr>
              <a:t> rankings are as follows:</a:t>
            </a:r>
            <a:endParaRPr sz="1700" dirty="0">
              <a:solidFill>
                <a:schemeClr val="dk1"/>
              </a:solidFill>
              <a:latin typeface="+mn-ea"/>
              <a:ea typeface="+mn-ea"/>
            </a:endParaRPr>
          </a:p>
          <a:p>
            <a:pPr marL="0" lvl="0" indent="0" algn="l" rtl="0">
              <a:lnSpc>
                <a:spcPct val="115000"/>
              </a:lnSpc>
              <a:spcBef>
                <a:spcPts val="1200"/>
              </a:spcBef>
              <a:spcAft>
                <a:spcPts val="0"/>
              </a:spcAft>
              <a:buNone/>
            </a:pPr>
            <a:endParaRPr sz="1700" dirty="0">
              <a:solidFill>
                <a:schemeClr val="dk1"/>
              </a:solidFill>
              <a:latin typeface="+mn-ea"/>
              <a:ea typeface="+mn-ea"/>
            </a:endParaRPr>
          </a:p>
          <a:p>
            <a:pPr marL="0" lvl="0" indent="0" algn="l" rtl="0">
              <a:spcBef>
                <a:spcPts val="1200"/>
              </a:spcBef>
              <a:spcAft>
                <a:spcPts val="0"/>
              </a:spcAft>
              <a:buNone/>
            </a:pPr>
            <a:endParaRPr sz="1700" dirty="0">
              <a:solidFill>
                <a:schemeClr val="dk1"/>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67" name="Google Shape;167;p1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68" name="Google Shape;168;p1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69" name="Google Shape;169;p1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70" name="Google Shape;170;p1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71" name="Google Shape;171;p18"/>
          <p:cNvGraphicFramePr/>
          <p:nvPr/>
        </p:nvGraphicFramePr>
        <p:xfrm>
          <a:off x="1174050" y="2030900"/>
          <a:ext cx="9786250" cy="4236865"/>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38광땡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Combination of the March Gwang and August Gwang cards</a:t>
                      </a:r>
                      <a:endParaRPr sz="17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August (8월) Gwang</a:t>
                      </a:r>
                      <a:endParaRPr sz="1700" b="1">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13광땡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March (3월) Gwang</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a:t>
                      </a:r>
                      <a:endParaRPr sz="1700" b="1"/>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 pair of cards from the same month (e.g., February (2월) + February (2월), …, October (10월) + October (10월)), with 장땡 (October + October) being the highest.</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알리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February (2월)</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독사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April (4월)</a:t>
                      </a:r>
                      <a:endParaRPr sz="1700" b="1"/>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구삥:</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September (9월)</a:t>
                      </a:r>
                      <a:endParaRPr sz="17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78" name="Google Shape;178;p1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79" name="Google Shape;179;p1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80" name="Google Shape;180;p1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81" name="Google Shape;181;p1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82" name="Google Shape;182;p19"/>
          <p:cNvGraphicFramePr/>
          <p:nvPr/>
        </p:nvGraphicFramePr>
        <p:xfrm>
          <a:off x="1202875" y="2621425"/>
          <a:ext cx="9786250" cy="3185906"/>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장삥</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January (1월)</a:t>
                      </a:r>
                      <a:r>
                        <a:rPr lang="en-US" sz="1700">
                          <a:solidFill>
                            <a:schemeClr val="dk1"/>
                          </a:solidFill>
                        </a:rPr>
                        <a:t> + </a:t>
                      </a:r>
                      <a:r>
                        <a:rPr lang="en-US" sz="1700" b="1">
                          <a:solidFill>
                            <a:schemeClr val="dk1"/>
                          </a:solidFill>
                        </a:rPr>
                        <a:t>October (10월)</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장사</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October (10월)</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세륙</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April (4월) + June (6월</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갑오</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9 (e.g., 4 + 5)</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n끗</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n (e.g., 3 + 4 = 7끗)</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망통</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dirty="0">
                          <a:solidFill>
                            <a:schemeClr val="dk1"/>
                          </a:solidFill>
                        </a:rPr>
                        <a:t>When the sum of the card values is 10, resulting in 0끗</a:t>
                      </a:r>
                      <a:endParaRPr sz="1700" b="1"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89" name="Google Shape;189;p2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90" name="Google Shape;190;p2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91" name="Google Shape;191;p2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92" name="Google Shape;192;p2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93" name="Google Shape;193;p20"/>
          <p:cNvGraphicFramePr/>
          <p:nvPr/>
        </p:nvGraphicFramePr>
        <p:xfrm>
          <a:off x="1202875" y="2621425"/>
          <a:ext cx="9786250" cy="3169582"/>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땡잡이</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March (3월) Gwang + July (7월) face card (열끗), can nullify a regular 땡.</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구사</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September (9월), only valid if both are not face cards.</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멍텅구리 구사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September (9월) face card.</a:t>
                      </a:r>
                      <a:endParaRPr sz="1700" b="1">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암행어사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July (7월) face card; this is the only combination that can defeat 18광땡 and 38광땡.</a:t>
                      </a:r>
                      <a:endParaRPr sz="1700" b="1">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94" name="Google Shape;194;p20"/>
          <p:cNvSpPr txBox="1"/>
          <p:nvPr/>
        </p:nvSpPr>
        <p:spPr>
          <a:xfrm>
            <a:off x="1202875" y="1946169"/>
            <a:ext cx="3932700" cy="5055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US" sz="1700" b="1" dirty="0">
                <a:solidFill>
                  <a:schemeClr val="dk1"/>
                </a:solidFill>
              </a:rPr>
              <a:t>Special Combination</a:t>
            </a:r>
            <a:endParaRPr sz="1700" b="1" dirty="0">
              <a:solidFill>
                <a:schemeClr val="dk1"/>
              </a:solidFill>
            </a:endParaRPr>
          </a:p>
          <a:p>
            <a:pPr marL="0" lvl="0" indent="0" algn="l" rtl="0">
              <a:lnSpc>
                <a:spcPct val="115000"/>
              </a:lnSpc>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01" name="Google Shape;201;p2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202" name="Google Shape;202;p2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03" name="Google Shape;203;p2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a:t>
            </a:r>
            <a:r>
              <a:rPr lang="en-US" altLang="ko-KR" sz="3700" b="1" dirty="0">
                <a:solidFill>
                  <a:srgbClr val="213D68"/>
                </a:solidFill>
                <a:latin typeface="Malgun Gothic"/>
                <a:ea typeface="Malgun Gothic"/>
                <a:cs typeface="Malgun Gothic"/>
                <a:sym typeface="Malgun Gothic"/>
              </a:rPr>
              <a:t>Functional</a:t>
            </a:r>
            <a:r>
              <a:rPr lang="ko-KR" altLang="en-US" sz="3700" b="1" dirty="0">
                <a:solidFill>
                  <a:srgbClr val="213D68"/>
                </a:solidFill>
                <a:latin typeface="Malgun Gothic"/>
                <a:ea typeface="Malgun Gothic"/>
                <a:cs typeface="Malgun Gothic"/>
                <a:sym typeface="Malgun Gothic"/>
              </a:rPr>
              <a:t> </a:t>
            </a:r>
            <a:r>
              <a:rPr lang="en-US" sz="3700" b="1" dirty="0">
                <a:solidFill>
                  <a:srgbClr val="213D68"/>
                </a:solidFill>
                <a:latin typeface="Malgun Gothic"/>
                <a:ea typeface="Malgun Gothic"/>
                <a:cs typeface="Malgun Gothic"/>
                <a:sym typeface="Malgun Gothic"/>
              </a:rPr>
              <a:t>Requirement</a:t>
            </a:r>
            <a:endParaRPr sz="3600" b="1" dirty="0">
              <a:solidFill>
                <a:srgbClr val="213D68"/>
              </a:solidFill>
              <a:latin typeface="Malgun Gothic"/>
              <a:ea typeface="Malgun Gothic"/>
              <a:cs typeface="Malgun Gothic"/>
              <a:sym typeface="Malgun Gothic"/>
            </a:endParaRPr>
          </a:p>
        </p:txBody>
      </p:sp>
      <p:sp>
        <p:nvSpPr>
          <p:cNvPr id="204" name="Google Shape;204;p2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05" name="Google Shape;205;p21"/>
          <p:cNvSpPr txBox="1"/>
          <p:nvPr/>
        </p:nvSpPr>
        <p:spPr>
          <a:xfrm>
            <a:off x="787400" y="1951850"/>
            <a:ext cx="10310700" cy="3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t>Client requirement :</a:t>
            </a:r>
            <a:endParaRPr sz="1800" b="1" dirty="0"/>
          </a:p>
          <a:p>
            <a:pPr marL="0" lvl="0" indent="0" algn="l" rtl="0">
              <a:spcBef>
                <a:spcPts val="0"/>
              </a:spcBef>
              <a:spcAft>
                <a:spcPts val="0"/>
              </a:spcAft>
              <a:buNone/>
            </a:pPr>
            <a:endParaRPr sz="1500" dirty="0"/>
          </a:p>
          <a:p>
            <a:pPr marL="457200" lvl="0" indent="-336550" algn="l" rtl="0">
              <a:spcBef>
                <a:spcPts val="0"/>
              </a:spcBef>
              <a:spcAft>
                <a:spcPts val="0"/>
              </a:spcAft>
              <a:buSzPts val="1700"/>
              <a:buChar char="●"/>
            </a:pPr>
            <a:r>
              <a:rPr lang="en-US" sz="1700" dirty="0"/>
              <a:t>The rules of the </a:t>
            </a:r>
            <a:r>
              <a:rPr lang="en-US" sz="1700" dirty="0" err="1"/>
              <a:t>Seotda</a:t>
            </a:r>
            <a:r>
              <a:rPr lang="en-US" sz="1700" dirty="0"/>
              <a:t> game must be properly followed.</a:t>
            </a:r>
            <a:br>
              <a:rPr lang="en-US" sz="1700" dirty="0"/>
            </a:br>
            <a:endParaRPr sz="1700" dirty="0"/>
          </a:p>
          <a:p>
            <a:pPr marL="457200" lvl="0" indent="-336550" algn="l" rtl="0">
              <a:spcBef>
                <a:spcPts val="0"/>
              </a:spcBef>
              <a:spcAft>
                <a:spcPts val="0"/>
              </a:spcAft>
              <a:buSzPts val="1700"/>
              <a:buChar char="●"/>
            </a:pPr>
            <a:r>
              <a:rPr lang="en-US" sz="1700" dirty="0"/>
              <a:t>Each player must play at least 10 games.</a:t>
            </a:r>
            <a:br>
              <a:rPr lang="en-US" sz="1700" dirty="0"/>
            </a:br>
            <a:endParaRPr sz="1700" dirty="0"/>
          </a:p>
          <a:p>
            <a:pPr marL="457200" lvl="0" indent="-336550" algn="l" rtl="0">
              <a:spcBef>
                <a:spcPts val="0"/>
              </a:spcBef>
              <a:spcAft>
                <a:spcPts val="0"/>
              </a:spcAft>
              <a:buSzPts val="1700"/>
              <a:buChar char="●"/>
            </a:pPr>
            <a:r>
              <a:rPr lang="en-US" sz="1700" dirty="0"/>
              <a:t>The results of the games must be continuously stored in the database.</a:t>
            </a:r>
            <a:br>
              <a:rPr lang="en-US" sz="1700" dirty="0"/>
            </a:br>
            <a:endParaRPr sz="1700" dirty="0"/>
          </a:p>
          <a:p>
            <a:pPr marL="457200" lvl="0" indent="-336550" algn="l" rtl="0">
              <a:spcBef>
                <a:spcPts val="0"/>
              </a:spcBef>
              <a:spcAft>
                <a:spcPts val="0"/>
              </a:spcAft>
              <a:buSzPts val="1700"/>
              <a:buChar char="●"/>
            </a:pPr>
            <a:r>
              <a:rPr lang="en-US" sz="1700" dirty="0"/>
              <a:t>The final drawn numbers must be comparable with the 10 numbers.</a:t>
            </a:r>
            <a:br>
              <a:rPr lang="en-US" sz="1700" dirty="0"/>
            </a:br>
            <a:endParaRPr sz="1700" dirty="0"/>
          </a:p>
          <a:p>
            <a:pPr marL="457200" lvl="0" indent="-336550" algn="l" rtl="0">
              <a:spcBef>
                <a:spcPts val="0"/>
              </a:spcBef>
              <a:spcAft>
                <a:spcPts val="0"/>
              </a:spcAft>
              <a:buSzPts val="1700"/>
              <a:buChar char="●"/>
            </a:pPr>
            <a:r>
              <a:rPr lang="en-US" sz="1700" dirty="0"/>
              <a:t>Functional methods using randomization must be implemented without duplication across 6 different random functions.</a:t>
            </a:r>
            <a:br>
              <a:rPr lang="en-US" sz="1700" dirty="0"/>
            </a:br>
            <a:endParaRPr sz="1700" dirty="0"/>
          </a:p>
          <a:p>
            <a:pPr marL="457200" lvl="0" indent="-336550" algn="l" rtl="0">
              <a:spcBef>
                <a:spcPts val="0"/>
              </a:spcBef>
              <a:spcAft>
                <a:spcPts val="0"/>
              </a:spcAft>
              <a:buSzPts val="1700"/>
              <a:buChar char="●"/>
            </a:pPr>
            <a:r>
              <a:rPr lang="en-US" sz="1700" dirty="0"/>
              <a:t>Many people should be able to receive numbers together.</a:t>
            </a:r>
            <a:endParaRPr sz="1700" dirty="0"/>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1589</TotalTime>
  <Words>2933</Words>
  <Application>Microsoft Macintosh PowerPoint</Application>
  <PresentationFormat>와이드스크린</PresentationFormat>
  <Paragraphs>373</Paragraphs>
  <Slides>44</Slides>
  <Notes>44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44</vt:i4>
      </vt:variant>
    </vt:vector>
  </HeadingPairs>
  <TitlesOfParts>
    <vt:vector size="48" baseType="lpstr">
      <vt:lpstr>Roboto Mono</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이성진</cp:lastModifiedBy>
  <cp:revision>15</cp:revision>
  <dcterms:modified xsi:type="dcterms:W3CDTF">2025-06-10T02:52:54Z</dcterms:modified>
</cp:coreProperties>
</file>